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3" r:id="rId1"/>
  </p:sldMasterIdLst>
  <p:notesMasterIdLst>
    <p:notesMasterId r:id="rId45"/>
  </p:notesMasterIdLst>
  <p:sldIdLst>
    <p:sldId id="256" r:id="rId2"/>
    <p:sldId id="258" r:id="rId3"/>
    <p:sldId id="257" r:id="rId4"/>
    <p:sldId id="309" r:id="rId5"/>
    <p:sldId id="261" r:id="rId6"/>
    <p:sldId id="271" r:id="rId7"/>
    <p:sldId id="272" r:id="rId8"/>
    <p:sldId id="273" r:id="rId9"/>
    <p:sldId id="306" r:id="rId10"/>
    <p:sldId id="274" r:id="rId11"/>
    <p:sldId id="275" r:id="rId12"/>
    <p:sldId id="276" r:id="rId13"/>
    <p:sldId id="279" r:id="rId14"/>
    <p:sldId id="277" r:id="rId15"/>
    <p:sldId id="281" r:id="rId16"/>
    <p:sldId id="282" r:id="rId17"/>
    <p:sldId id="280" r:id="rId18"/>
    <p:sldId id="262" r:id="rId19"/>
    <p:sldId id="283" r:id="rId20"/>
    <p:sldId id="292" r:id="rId21"/>
    <p:sldId id="284" r:id="rId22"/>
    <p:sldId id="291" r:id="rId23"/>
    <p:sldId id="295" r:id="rId24"/>
    <p:sldId id="286" r:id="rId25"/>
    <p:sldId id="288" r:id="rId26"/>
    <p:sldId id="285" r:id="rId27"/>
    <p:sldId id="307" r:id="rId28"/>
    <p:sldId id="290" r:id="rId29"/>
    <p:sldId id="296" r:id="rId30"/>
    <p:sldId id="297" r:id="rId31"/>
    <p:sldId id="300" r:id="rId32"/>
    <p:sldId id="301" r:id="rId33"/>
    <p:sldId id="298" r:id="rId34"/>
    <p:sldId id="299" r:id="rId35"/>
    <p:sldId id="265" r:id="rId36"/>
    <p:sldId id="308" r:id="rId37"/>
    <p:sldId id="303" r:id="rId38"/>
    <p:sldId id="310" r:id="rId39"/>
    <p:sldId id="304" r:id="rId40"/>
    <p:sldId id="266" r:id="rId41"/>
    <p:sldId id="278" r:id="rId42"/>
    <p:sldId id="269" r:id="rId43"/>
    <p:sldId id="270" r:id="rId4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98E63746-5786-4783-BA58-858F24E5B795}">
          <p14:sldIdLst>
            <p14:sldId id="256"/>
            <p14:sldId id="258"/>
          </p14:sldIdLst>
        </p14:section>
        <p14:section name="About Me" id="{098BE1F9-F5A3-4DA8-9989-F9971FB93D53}">
          <p14:sldIdLst>
            <p14:sldId id="257"/>
            <p14:sldId id="309"/>
          </p14:sldIdLst>
        </p14:section>
        <p14:section name="Android Tech Stack : View from Afar" id="{67826201-D033-460A-A82D-9394EE719CC4}">
          <p14:sldIdLst>
            <p14:sldId id="261"/>
            <p14:sldId id="271"/>
            <p14:sldId id="272"/>
            <p14:sldId id="273"/>
          </p14:sldIdLst>
        </p14:section>
        <p14:section name="Dev Tools" id="{7DBFAA0A-5FF5-4A89-8F82-907FEA84C6A7}">
          <p14:sldIdLst>
            <p14:sldId id="306"/>
            <p14:sldId id="274"/>
            <p14:sldId id="275"/>
            <p14:sldId id="276"/>
            <p14:sldId id="279"/>
            <p14:sldId id="277"/>
            <p14:sldId id="281"/>
            <p14:sldId id="282"/>
            <p14:sldId id="280"/>
          </p14:sldIdLst>
        </p14:section>
        <p14:section name="Building Blocks" id="{66FC6709-13C0-4B9A-AEFC-E449D1ECD091}">
          <p14:sldIdLst>
            <p14:sldId id="262"/>
          </p14:sldIdLst>
        </p14:section>
        <p14:section name="Activities" id="{B15F5215-4CD6-4C12-AE1D-1FAC7972F89F}">
          <p14:sldIdLst>
            <p14:sldId id="283"/>
            <p14:sldId id="292"/>
            <p14:sldId id="284"/>
            <p14:sldId id="291"/>
            <p14:sldId id="295"/>
            <p14:sldId id="286"/>
            <p14:sldId id="288"/>
            <p14:sldId id="285"/>
          </p14:sldIdLst>
        </p14:section>
        <p14:section name="UI Components" id="{E14C8019-14E0-449E-B999-A9F83DA4F68F}">
          <p14:sldIdLst>
            <p14:sldId id="307"/>
            <p14:sldId id="290"/>
            <p14:sldId id="296"/>
            <p14:sldId id="297"/>
            <p14:sldId id="300"/>
            <p14:sldId id="301"/>
            <p14:sldId id="298"/>
            <p14:sldId id="299"/>
            <p14:sldId id="265"/>
          </p14:sldIdLst>
        </p14:section>
        <p14:section name="AsyncTasks and Threading" id="{8C7B6533-95A4-4E01-A4A0-E7A040ABF667}">
          <p14:sldIdLst>
            <p14:sldId id="308"/>
            <p14:sldId id="303"/>
          </p14:sldIdLst>
        </p14:section>
        <p14:section name="Services" id="{4B57B993-25EE-4384-AD3F-63960B3F1564}">
          <p14:sldIdLst>
            <p14:sldId id="310"/>
            <p14:sldId id="304"/>
          </p14:sldIdLst>
        </p14:section>
        <p14:section name="What does an App do?" id="{93E7A214-9808-46F7-B2C5-651C011AA4C5}">
          <p14:sldIdLst>
            <p14:sldId id="266"/>
          </p14:sldIdLst>
        </p14:section>
        <p14:section name="Kotlin Interlude" id="{ABADA131-2192-4931-8C74-A63C12588BAD}">
          <p14:sldIdLst>
            <p14:sldId id="278"/>
          </p14:sldIdLst>
        </p14:section>
        <p14:section name="Todo APP Intro &amp; Design" id="{A8484E8A-4B8D-4898-A999-1E9A12A82AF3}">
          <p14:sldIdLst>
            <p14:sldId id="269"/>
          </p14:sldIdLst>
        </p14:section>
        <p14:section name="Fin" id="{CBAB7113-6C7A-4470-B045-068D15BF7D24}">
          <p14:sldIdLst>
            <p14:sldId id="27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987" autoAdjust="0"/>
    <p:restoredTop sz="63853" autoAdjust="0"/>
  </p:normalViewPr>
  <p:slideViewPr>
    <p:cSldViewPr snapToGrid="0">
      <p:cViewPr varScale="1">
        <p:scale>
          <a:sx n="58" d="100"/>
          <a:sy n="58" d="100"/>
        </p:scale>
        <p:origin x="1210" y="3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7DB3B88-8971-4205-B131-3D08CF555069}" type="doc">
      <dgm:prSet loTypeId="urn:microsoft.com/office/officeart/2016/7/layout/BasicLinearProcessNumbered" loCatId="process" qsTypeId="urn:microsoft.com/office/officeart/2005/8/quickstyle/simple2" qsCatId="simple" csTypeId="urn:microsoft.com/office/officeart/2005/8/colors/colorful3" csCatId="colorful" phldr="1"/>
      <dgm:spPr/>
      <dgm:t>
        <a:bodyPr/>
        <a:lstStyle/>
        <a:p>
          <a:endParaRPr lang="en-US"/>
        </a:p>
      </dgm:t>
    </dgm:pt>
    <dgm:pt modelId="{3617822B-15AA-4F45-AC20-C861E0E37981}">
      <dgm:prSet/>
      <dgm:spPr/>
      <dgm:t>
        <a:bodyPr/>
        <a:lstStyle/>
        <a:p>
          <a:pPr algn="ctr"/>
          <a:r>
            <a:rPr lang="en-US" dirty="0"/>
            <a:t>Activities</a:t>
          </a:r>
        </a:p>
      </dgm:t>
    </dgm:pt>
    <dgm:pt modelId="{2B374029-350F-48E3-A21E-E32BD8640AF4}" type="parTrans" cxnId="{4EAA5CD9-C827-4D83-97EA-C2A84B271E7C}">
      <dgm:prSet/>
      <dgm:spPr/>
      <dgm:t>
        <a:bodyPr/>
        <a:lstStyle/>
        <a:p>
          <a:endParaRPr lang="en-US"/>
        </a:p>
      </dgm:t>
    </dgm:pt>
    <dgm:pt modelId="{77A54B3F-5A72-4878-8BD6-A9175B6CE524}" type="sibTrans" cxnId="{4EAA5CD9-C827-4D83-97EA-C2A84B271E7C}">
      <dgm:prSet phldrT="1" phldr="0"/>
      <dgm:spPr/>
      <dgm:t>
        <a:bodyPr/>
        <a:lstStyle/>
        <a:p>
          <a:r>
            <a:rPr lang="en-US"/>
            <a:t>1</a:t>
          </a:r>
        </a:p>
      </dgm:t>
    </dgm:pt>
    <dgm:pt modelId="{C20020A2-CA20-4959-98D6-C067D73DD87E}">
      <dgm:prSet/>
      <dgm:spPr/>
      <dgm:t>
        <a:bodyPr/>
        <a:lstStyle/>
        <a:p>
          <a:pPr algn="ctr"/>
          <a:r>
            <a:rPr lang="en-US" dirty="0"/>
            <a:t>Services</a:t>
          </a:r>
        </a:p>
      </dgm:t>
    </dgm:pt>
    <dgm:pt modelId="{0E526A75-CD4F-4935-A2AA-D8213397ED21}" type="parTrans" cxnId="{9FD03B37-A5B0-451A-999B-554FDDF4E7FB}">
      <dgm:prSet/>
      <dgm:spPr/>
      <dgm:t>
        <a:bodyPr/>
        <a:lstStyle/>
        <a:p>
          <a:endParaRPr lang="en-US"/>
        </a:p>
      </dgm:t>
    </dgm:pt>
    <dgm:pt modelId="{5B42252C-3F9A-47BB-85CE-583594D7203C}" type="sibTrans" cxnId="{9FD03B37-A5B0-451A-999B-554FDDF4E7FB}">
      <dgm:prSet phldrT="3" phldr="0"/>
      <dgm:spPr/>
      <dgm:t>
        <a:bodyPr/>
        <a:lstStyle/>
        <a:p>
          <a:r>
            <a:rPr lang="en-US"/>
            <a:t>3</a:t>
          </a:r>
        </a:p>
      </dgm:t>
    </dgm:pt>
    <dgm:pt modelId="{4FE834AA-62A9-4020-81FF-710BA858869C}">
      <dgm:prSet/>
      <dgm:spPr/>
      <dgm:t>
        <a:bodyPr/>
        <a:lstStyle/>
        <a:p>
          <a:pPr algn="ctr"/>
          <a:r>
            <a:rPr lang="en-US" dirty="0"/>
            <a:t>UI Components</a:t>
          </a:r>
        </a:p>
      </dgm:t>
    </dgm:pt>
    <dgm:pt modelId="{FCE147C8-6FCF-428D-BB10-46EB62F1B852}" type="parTrans" cxnId="{77ED897F-21CA-48FD-86EF-AA4984938343}">
      <dgm:prSet/>
      <dgm:spPr/>
      <dgm:t>
        <a:bodyPr/>
        <a:lstStyle/>
        <a:p>
          <a:endParaRPr lang="en-US"/>
        </a:p>
      </dgm:t>
    </dgm:pt>
    <dgm:pt modelId="{69004757-206A-42F3-9877-7EB94157E6FE}" type="sibTrans" cxnId="{77ED897F-21CA-48FD-86EF-AA4984938343}">
      <dgm:prSet phldrT="2" phldr="0"/>
      <dgm:spPr/>
      <dgm:t>
        <a:bodyPr/>
        <a:lstStyle/>
        <a:p>
          <a:r>
            <a:rPr lang="en-US"/>
            <a:t>2</a:t>
          </a:r>
        </a:p>
      </dgm:t>
    </dgm:pt>
    <dgm:pt modelId="{B6305441-7C4C-455D-AF1D-AAB169C1F898}" type="pres">
      <dgm:prSet presAssocID="{37DB3B88-8971-4205-B131-3D08CF555069}" presName="Name0" presStyleCnt="0">
        <dgm:presLayoutVars>
          <dgm:animLvl val="lvl"/>
          <dgm:resizeHandles val="exact"/>
        </dgm:presLayoutVars>
      </dgm:prSet>
      <dgm:spPr/>
    </dgm:pt>
    <dgm:pt modelId="{B0EB9253-FBFB-42AA-9958-33A6E624DCFB}" type="pres">
      <dgm:prSet presAssocID="{3617822B-15AA-4F45-AC20-C861E0E37981}" presName="compositeNode" presStyleCnt="0">
        <dgm:presLayoutVars>
          <dgm:bulletEnabled val="1"/>
        </dgm:presLayoutVars>
      </dgm:prSet>
      <dgm:spPr/>
    </dgm:pt>
    <dgm:pt modelId="{4F51F7CE-F3DD-479F-BE15-0A1279BD0031}" type="pres">
      <dgm:prSet presAssocID="{3617822B-15AA-4F45-AC20-C861E0E37981}" presName="bgRect" presStyleLbl="bgAccFollowNode1" presStyleIdx="0" presStyleCnt="3"/>
      <dgm:spPr/>
    </dgm:pt>
    <dgm:pt modelId="{D0479852-47BE-4403-9B1E-D35B4E992881}" type="pres">
      <dgm:prSet presAssocID="{77A54B3F-5A72-4878-8BD6-A9175B6CE524}" presName="sibTransNodeCircle" presStyleLbl="alignNode1" presStyleIdx="0" presStyleCnt="6">
        <dgm:presLayoutVars>
          <dgm:chMax val="0"/>
          <dgm:bulletEnabled/>
        </dgm:presLayoutVars>
      </dgm:prSet>
      <dgm:spPr/>
    </dgm:pt>
    <dgm:pt modelId="{9276312C-8A7A-4CB8-BC2B-45B007AD311E}" type="pres">
      <dgm:prSet presAssocID="{3617822B-15AA-4F45-AC20-C861E0E37981}" presName="bottomLine" presStyleLbl="alignNode1" presStyleIdx="1" presStyleCnt="6">
        <dgm:presLayoutVars/>
      </dgm:prSet>
      <dgm:spPr/>
    </dgm:pt>
    <dgm:pt modelId="{953E2B45-B800-45C0-B304-43824CE0578E}" type="pres">
      <dgm:prSet presAssocID="{3617822B-15AA-4F45-AC20-C861E0E37981}" presName="nodeText" presStyleLbl="bgAccFollowNode1" presStyleIdx="0" presStyleCnt="3">
        <dgm:presLayoutVars>
          <dgm:bulletEnabled val="1"/>
        </dgm:presLayoutVars>
      </dgm:prSet>
      <dgm:spPr/>
    </dgm:pt>
    <dgm:pt modelId="{DDE84BDF-E62C-433B-8DC9-1E39A9E45460}" type="pres">
      <dgm:prSet presAssocID="{77A54B3F-5A72-4878-8BD6-A9175B6CE524}" presName="sibTrans" presStyleCnt="0"/>
      <dgm:spPr/>
    </dgm:pt>
    <dgm:pt modelId="{F6BE38A4-488D-4DEA-B6BE-AAD086E76CA4}" type="pres">
      <dgm:prSet presAssocID="{4FE834AA-62A9-4020-81FF-710BA858869C}" presName="compositeNode" presStyleCnt="0">
        <dgm:presLayoutVars>
          <dgm:bulletEnabled val="1"/>
        </dgm:presLayoutVars>
      </dgm:prSet>
      <dgm:spPr/>
    </dgm:pt>
    <dgm:pt modelId="{131AADDA-EF60-4B11-A4DD-F1BC602CC93E}" type="pres">
      <dgm:prSet presAssocID="{4FE834AA-62A9-4020-81FF-710BA858869C}" presName="bgRect" presStyleLbl="bgAccFollowNode1" presStyleIdx="1" presStyleCnt="3"/>
      <dgm:spPr/>
    </dgm:pt>
    <dgm:pt modelId="{7D0FC561-3C87-4D83-9C37-B2D946C48ABF}" type="pres">
      <dgm:prSet presAssocID="{69004757-206A-42F3-9877-7EB94157E6FE}" presName="sibTransNodeCircle" presStyleLbl="alignNode1" presStyleIdx="2" presStyleCnt="6">
        <dgm:presLayoutVars>
          <dgm:chMax val="0"/>
          <dgm:bulletEnabled/>
        </dgm:presLayoutVars>
      </dgm:prSet>
      <dgm:spPr/>
    </dgm:pt>
    <dgm:pt modelId="{E85F08E5-86E2-4C06-A909-BB71AFD5DFF0}" type="pres">
      <dgm:prSet presAssocID="{4FE834AA-62A9-4020-81FF-710BA858869C}" presName="bottomLine" presStyleLbl="alignNode1" presStyleIdx="3" presStyleCnt="6">
        <dgm:presLayoutVars/>
      </dgm:prSet>
      <dgm:spPr/>
    </dgm:pt>
    <dgm:pt modelId="{DD2FDAA6-6128-49F1-8A48-3FA9E0F7AC6D}" type="pres">
      <dgm:prSet presAssocID="{4FE834AA-62A9-4020-81FF-710BA858869C}" presName="nodeText" presStyleLbl="bgAccFollowNode1" presStyleIdx="1" presStyleCnt="3">
        <dgm:presLayoutVars>
          <dgm:bulletEnabled val="1"/>
        </dgm:presLayoutVars>
      </dgm:prSet>
      <dgm:spPr/>
    </dgm:pt>
    <dgm:pt modelId="{1532B49A-675E-4A75-AC93-65E3193BF5A3}" type="pres">
      <dgm:prSet presAssocID="{69004757-206A-42F3-9877-7EB94157E6FE}" presName="sibTrans" presStyleCnt="0"/>
      <dgm:spPr/>
    </dgm:pt>
    <dgm:pt modelId="{6D3688EB-1AD9-4DA6-A52F-08440CDBC19F}" type="pres">
      <dgm:prSet presAssocID="{C20020A2-CA20-4959-98D6-C067D73DD87E}" presName="compositeNode" presStyleCnt="0">
        <dgm:presLayoutVars>
          <dgm:bulletEnabled val="1"/>
        </dgm:presLayoutVars>
      </dgm:prSet>
      <dgm:spPr/>
    </dgm:pt>
    <dgm:pt modelId="{74A4C370-B5D2-422A-B4C3-F481D93ECBAB}" type="pres">
      <dgm:prSet presAssocID="{C20020A2-CA20-4959-98D6-C067D73DD87E}" presName="bgRect" presStyleLbl="bgAccFollowNode1" presStyleIdx="2" presStyleCnt="3"/>
      <dgm:spPr/>
    </dgm:pt>
    <dgm:pt modelId="{5D104FF6-D992-4D27-8954-76BD064B1849}" type="pres">
      <dgm:prSet presAssocID="{5B42252C-3F9A-47BB-85CE-583594D7203C}" presName="sibTransNodeCircle" presStyleLbl="alignNode1" presStyleIdx="4" presStyleCnt="6">
        <dgm:presLayoutVars>
          <dgm:chMax val="0"/>
          <dgm:bulletEnabled/>
        </dgm:presLayoutVars>
      </dgm:prSet>
      <dgm:spPr/>
    </dgm:pt>
    <dgm:pt modelId="{9A2DE15B-1E1E-4329-9E18-C8CC9ED7F586}" type="pres">
      <dgm:prSet presAssocID="{C20020A2-CA20-4959-98D6-C067D73DD87E}" presName="bottomLine" presStyleLbl="alignNode1" presStyleIdx="5" presStyleCnt="6">
        <dgm:presLayoutVars/>
      </dgm:prSet>
      <dgm:spPr/>
    </dgm:pt>
    <dgm:pt modelId="{397E5439-0FEF-4C25-AEE0-EFDDF7ABE6AC}" type="pres">
      <dgm:prSet presAssocID="{C20020A2-CA20-4959-98D6-C067D73DD87E}" presName="nodeText" presStyleLbl="bgAccFollowNode1" presStyleIdx="2" presStyleCnt="3">
        <dgm:presLayoutVars>
          <dgm:bulletEnabled val="1"/>
        </dgm:presLayoutVars>
      </dgm:prSet>
      <dgm:spPr/>
    </dgm:pt>
  </dgm:ptLst>
  <dgm:cxnLst>
    <dgm:cxn modelId="{7CB5AC17-7A8D-4A01-BADB-C6978D015B14}" type="presOf" srcId="{C20020A2-CA20-4959-98D6-C067D73DD87E}" destId="{397E5439-0FEF-4C25-AEE0-EFDDF7ABE6AC}" srcOrd="1" destOrd="0" presId="urn:microsoft.com/office/officeart/2016/7/layout/BasicLinearProcessNumbered"/>
    <dgm:cxn modelId="{C04D892B-FA08-4956-8A42-812CEE35DED1}" type="presOf" srcId="{4FE834AA-62A9-4020-81FF-710BA858869C}" destId="{131AADDA-EF60-4B11-A4DD-F1BC602CC93E}" srcOrd="0" destOrd="0" presId="urn:microsoft.com/office/officeart/2016/7/layout/BasicLinearProcessNumbered"/>
    <dgm:cxn modelId="{9FD03B37-A5B0-451A-999B-554FDDF4E7FB}" srcId="{37DB3B88-8971-4205-B131-3D08CF555069}" destId="{C20020A2-CA20-4959-98D6-C067D73DD87E}" srcOrd="2" destOrd="0" parTransId="{0E526A75-CD4F-4935-A2AA-D8213397ED21}" sibTransId="{5B42252C-3F9A-47BB-85CE-583594D7203C}"/>
    <dgm:cxn modelId="{68CF2042-D8A4-44EE-9C57-00B1A2A8D5F2}" type="presOf" srcId="{3617822B-15AA-4F45-AC20-C861E0E37981}" destId="{4F51F7CE-F3DD-479F-BE15-0A1279BD0031}" srcOrd="0" destOrd="0" presId="urn:microsoft.com/office/officeart/2016/7/layout/BasicLinearProcessNumbered"/>
    <dgm:cxn modelId="{CC97684F-341B-4B33-8AB2-CCB6183B2881}" type="presOf" srcId="{77A54B3F-5A72-4878-8BD6-A9175B6CE524}" destId="{D0479852-47BE-4403-9B1E-D35B4E992881}" srcOrd="0" destOrd="0" presId="urn:microsoft.com/office/officeart/2016/7/layout/BasicLinearProcessNumbered"/>
    <dgm:cxn modelId="{D091FD4F-A5A9-43D8-8DFC-A3F798C19CE5}" type="presOf" srcId="{5B42252C-3F9A-47BB-85CE-583594D7203C}" destId="{5D104FF6-D992-4D27-8954-76BD064B1849}" srcOrd="0" destOrd="0" presId="urn:microsoft.com/office/officeart/2016/7/layout/BasicLinearProcessNumbered"/>
    <dgm:cxn modelId="{77ED897F-21CA-48FD-86EF-AA4984938343}" srcId="{37DB3B88-8971-4205-B131-3D08CF555069}" destId="{4FE834AA-62A9-4020-81FF-710BA858869C}" srcOrd="1" destOrd="0" parTransId="{FCE147C8-6FCF-428D-BB10-46EB62F1B852}" sibTransId="{69004757-206A-42F3-9877-7EB94157E6FE}"/>
    <dgm:cxn modelId="{1183A295-C004-4097-B844-D51171F5CFBF}" type="presOf" srcId="{C20020A2-CA20-4959-98D6-C067D73DD87E}" destId="{74A4C370-B5D2-422A-B4C3-F481D93ECBAB}" srcOrd="0" destOrd="0" presId="urn:microsoft.com/office/officeart/2016/7/layout/BasicLinearProcessNumbered"/>
    <dgm:cxn modelId="{5BF468BA-2174-4BE5-B496-7A4C99DB19D7}" type="presOf" srcId="{69004757-206A-42F3-9877-7EB94157E6FE}" destId="{7D0FC561-3C87-4D83-9C37-B2D946C48ABF}" srcOrd="0" destOrd="0" presId="urn:microsoft.com/office/officeart/2016/7/layout/BasicLinearProcessNumbered"/>
    <dgm:cxn modelId="{29A60DC3-2320-4997-8A3F-6408BEC04173}" type="presOf" srcId="{4FE834AA-62A9-4020-81FF-710BA858869C}" destId="{DD2FDAA6-6128-49F1-8A48-3FA9E0F7AC6D}" srcOrd="1" destOrd="0" presId="urn:microsoft.com/office/officeart/2016/7/layout/BasicLinearProcessNumbered"/>
    <dgm:cxn modelId="{4076ADC9-BFE7-45B4-BA91-CB46723BC7CB}" type="presOf" srcId="{37DB3B88-8971-4205-B131-3D08CF555069}" destId="{B6305441-7C4C-455D-AF1D-AAB169C1F898}" srcOrd="0" destOrd="0" presId="urn:microsoft.com/office/officeart/2016/7/layout/BasicLinearProcessNumbered"/>
    <dgm:cxn modelId="{5DE3C4CD-EE59-41BA-BC10-4D2495F12BAC}" type="presOf" srcId="{3617822B-15AA-4F45-AC20-C861E0E37981}" destId="{953E2B45-B800-45C0-B304-43824CE0578E}" srcOrd="1" destOrd="0" presId="urn:microsoft.com/office/officeart/2016/7/layout/BasicLinearProcessNumbered"/>
    <dgm:cxn modelId="{4EAA5CD9-C827-4D83-97EA-C2A84B271E7C}" srcId="{37DB3B88-8971-4205-B131-3D08CF555069}" destId="{3617822B-15AA-4F45-AC20-C861E0E37981}" srcOrd="0" destOrd="0" parTransId="{2B374029-350F-48E3-A21E-E32BD8640AF4}" sibTransId="{77A54B3F-5A72-4878-8BD6-A9175B6CE524}"/>
    <dgm:cxn modelId="{E095C484-8BDA-4878-A771-5F4F5E1A3540}" type="presParOf" srcId="{B6305441-7C4C-455D-AF1D-AAB169C1F898}" destId="{B0EB9253-FBFB-42AA-9958-33A6E624DCFB}" srcOrd="0" destOrd="0" presId="urn:microsoft.com/office/officeart/2016/7/layout/BasicLinearProcessNumbered"/>
    <dgm:cxn modelId="{EE07E264-1D19-4248-BBF7-46AAC62A85FF}" type="presParOf" srcId="{B0EB9253-FBFB-42AA-9958-33A6E624DCFB}" destId="{4F51F7CE-F3DD-479F-BE15-0A1279BD0031}" srcOrd="0" destOrd="0" presId="urn:microsoft.com/office/officeart/2016/7/layout/BasicLinearProcessNumbered"/>
    <dgm:cxn modelId="{2308113B-B75E-43DA-886C-4EDBDF59F2CB}" type="presParOf" srcId="{B0EB9253-FBFB-42AA-9958-33A6E624DCFB}" destId="{D0479852-47BE-4403-9B1E-D35B4E992881}" srcOrd="1" destOrd="0" presId="urn:microsoft.com/office/officeart/2016/7/layout/BasicLinearProcessNumbered"/>
    <dgm:cxn modelId="{3D5016D8-92BD-4FA8-85A1-29C59EB0D689}" type="presParOf" srcId="{B0EB9253-FBFB-42AA-9958-33A6E624DCFB}" destId="{9276312C-8A7A-4CB8-BC2B-45B007AD311E}" srcOrd="2" destOrd="0" presId="urn:microsoft.com/office/officeart/2016/7/layout/BasicLinearProcessNumbered"/>
    <dgm:cxn modelId="{BFA64DBE-5D28-4351-A86A-7F400AC456DB}" type="presParOf" srcId="{B0EB9253-FBFB-42AA-9958-33A6E624DCFB}" destId="{953E2B45-B800-45C0-B304-43824CE0578E}" srcOrd="3" destOrd="0" presId="urn:microsoft.com/office/officeart/2016/7/layout/BasicLinearProcessNumbered"/>
    <dgm:cxn modelId="{4AA85B11-E76C-4974-90F5-5CB309053374}" type="presParOf" srcId="{B6305441-7C4C-455D-AF1D-AAB169C1F898}" destId="{DDE84BDF-E62C-433B-8DC9-1E39A9E45460}" srcOrd="1" destOrd="0" presId="urn:microsoft.com/office/officeart/2016/7/layout/BasicLinearProcessNumbered"/>
    <dgm:cxn modelId="{2B7906EB-6618-4976-B05E-04276A216C77}" type="presParOf" srcId="{B6305441-7C4C-455D-AF1D-AAB169C1F898}" destId="{F6BE38A4-488D-4DEA-B6BE-AAD086E76CA4}" srcOrd="2" destOrd="0" presId="urn:microsoft.com/office/officeart/2016/7/layout/BasicLinearProcessNumbered"/>
    <dgm:cxn modelId="{C9AF3997-96C3-4AB8-9660-BD73584F2088}" type="presParOf" srcId="{F6BE38A4-488D-4DEA-B6BE-AAD086E76CA4}" destId="{131AADDA-EF60-4B11-A4DD-F1BC602CC93E}" srcOrd="0" destOrd="0" presId="urn:microsoft.com/office/officeart/2016/7/layout/BasicLinearProcessNumbered"/>
    <dgm:cxn modelId="{79E138B6-67C3-4E94-BF3B-0BB1DC990886}" type="presParOf" srcId="{F6BE38A4-488D-4DEA-B6BE-AAD086E76CA4}" destId="{7D0FC561-3C87-4D83-9C37-B2D946C48ABF}" srcOrd="1" destOrd="0" presId="urn:microsoft.com/office/officeart/2016/7/layout/BasicLinearProcessNumbered"/>
    <dgm:cxn modelId="{FBAC1EEC-FE7B-444A-B172-465377345360}" type="presParOf" srcId="{F6BE38A4-488D-4DEA-B6BE-AAD086E76CA4}" destId="{E85F08E5-86E2-4C06-A909-BB71AFD5DFF0}" srcOrd="2" destOrd="0" presId="urn:microsoft.com/office/officeart/2016/7/layout/BasicLinearProcessNumbered"/>
    <dgm:cxn modelId="{73782F95-9D72-4B43-AAEC-12A45327647B}" type="presParOf" srcId="{F6BE38A4-488D-4DEA-B6BE-AAD086E76CA4}" destId="{DD2FDAA6-6128-49F1-8A48-3FA9E0F7AC6D}" srcOrd="3" destOrd="0" presId="urn:microsoft.com/office/officeart/2016/7/layout/BasicLinearProcessNumbered"/>
    <dgm:cxn modelId="{C9DBCE6E-5D92-4E83-9974-47EDAAC0FC58}" type="presParOf" srcId="{B6305441-7C4C-455D-AF1D-AAB169C1F898}" destId="{1532B49A-675E-4A75-AC93-65E3193BF5A3}" srcOrd="3" destOrd="0" presId="urn:microsoft.com/office/officeart/2016/7/layout/BasicLinearProcessNumbered"/>
    <dgm:cxn modelId="{65CF3BEC-E0B8-4C00-A3DB-C4F30045ECE0}" type="presParOf" srcId="{B6305441-7C4C-455D-AF1D-AAB169C1F898}" destId="{6D3688EB-1AD9-4DA6-A52F-08440CDBC19F}" srcOrd="4" destOrd="0" presId="urn:microsoft.com/office/officeart/2016/7/layout/BasicLinearProcessNumbered"/>
    <dgm:cxn modelId="{EEE688D2-1EE5-43BD-8CC1-16CD03201DF4}" type="presParOf" srcId="{6D3688EB-1AD9-4DA6-A52F-08440CDBC19F}" destId="{74A4C370-B5D2-422A-B4C3-F481D93ECBAB}" srcOrd="0" destOrd="0" presId="urn:microsoft.com/office/officeart/2016/7/layout/BasicLinearProcessNumbered"/>
    <dgm:cxn modelId="{0AE97336-4B0D-44F9-B5CF-B48B0826B9B1}" type="presParOf" srcId="{6D3688EB-1AD9-4DA6-A52F-08440CDBC19F}" destId="{5D104FF6-D992-4D27-8954-76BD064B1849}" srcOrd="1" destOrd="0" presId="urn:microsoft.com/office/officeart/2016/7/layout/BasicLinearProcessNumbered"/>
    <dgm:cxn modelId="{5C87557A-8BB1-4189-B618-2258F9732A08}" type="presParOf" srcId="{6D3688EB-1AD9-4DA6-A52F-08440CDBC19F}" destId="{9A2DE15B-1E1E-4329-9E18-C8CC9ED7F586}" srcOrd="2" destOrd="0" presId="urn:microsoft.com/office/officeart/2016/7/layout/BasicLinearProcessNumbered"/>
    <dgm:cxn modelId="{7BCD8AAB-4879-4062-81CC-D6BF717CF128}" type="presParOf" srcId="{6D3688EB-1AD9-4DA6-A52F-08440CDBC19F}" destId="{397E5439-0FEF-4C25-AEE0-EFDDF7ABE6AC}" srcOrd="3" destOrd="0" presId="urn:microsoft.com/office/officeart/2016/7/layout/BasicLinearProcessNumbered"/>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51F7CE-F3DD-479F-BE15-0A1279BD0031}">
      <dsp:nvSpPr>
        <dsp:cNvPr id="0" name=""/>
        <dsp:cNvSpPr/>
      </dsp:nvSpPr>
      <dsp:spPr>
        <a:xfrm>
          <a:off x="0" y="1039739"/>
          <a:ext cx="2071501" cy="2900101"/>
        </a:xfrm>
        <a:prstGeom prst="rect">
          <a:avLst/>
        </a:prstGeom>
        <a:solidFill>
          <a:schemeClr val="accent3">
            <a:tint val="40000"/>
            <a:alpha val="90000"/>
            <a:hueOff val="0"/>
            <a:satOff val="0"/>
            <a:lumOff val="0"/>
            <a:alphaOff val="0"/>
          </a:schemeClr>
        </a:solidFill>
        <a:ln w="19050" cap="rnd"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61502" tIns="330200" rIns="161502" bIns="330200" numCol="1" spcCol="1270" anchor="t" anchorCtr="0">
          <a:noAutofit/>
        </a:bodyPr>
        <a:lstStyle/>
        <a:p>
          <a:pPr marL="0" lvl="0" indent="0" algn="ctr" defTabSz="1111250">
            <a:lnSpc>
              <a:spcPct val="90000"/>
            </a:lnSpc>
            <a:spcBef>
              <a:spcPct val="0"/>
            </a:spcBef>
            <a:spcAft>
              <a:spcPct val="35000"/>
            </a:spcAft>
            <a:buNone/>
          </a:pPr>
          <a:r>
            <a:rPr lang="en-US" sz="2500" kern="1200" dirty="0"/>
            <a:t>Activities</a:t>
          </a:r>
        </a:p>
      </dsp:txBody>
      <dsp:txXfrm>
        <a:off x="0" y="2141778"/>
        <a:ext cx="2071501" cy="1740061"/>
      </dsp:txXfrm>
    </dsp:sp>
    <dsp:sp modelId="{D0479852-47BE-4403-9B1E-D35B4E992881}">
      <dsp:nvSpPr>
        <dsp:cNvPr id="0" name=""/>
        <dsp:cNvSpPr/>
      </dsp:nvSpPr>
      <dsp:spPr>
        <a:xfrm>
          <a:off x="600735" y="1329749"/>
          <a:ext cx="870030" cy="870030"/>
        </a:xfrm>
        <a:prstGeom prst="ellipse">
          <a:avLst/>
        </a:prstGeom>
        <a:solidFill>
          <a:schemeClr val="accent3">
            <a:hueOff val="0"/>
            <a:satOff val="0"/>
            <a:lumOff val="0"/>
            <a:alphaOff val="0"/>
          </a:schemeClr>
        </a:solidFill>
        <a:ln w="19050" cap="rnd" cmpd="sng" algn="ctr">
          <a:solidFill>
            <a:schemeClr val="accent3">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67831" tIns="12700" rIns="67831" bIns="12700" numCol="1" spcCol="1270" anchor="ctr" anchorCtr="0">
          <a:noAutofit/>
        </a:bodyPr>
        <a:lstStyle/>
        <a:p>
          <a:pPr marL="0" lvl="0" indent="0" algn="ctr" defTabSz="1955800">
            <a:lnSpc>
              <a:spcPct val="90000"/>
            </a:lnSpc>
            <a:spcBef>
              <a:spcPct val="0"/>
            </a:spcBef>
            <a:spcAft>
              <a:spcPct val="35000"/>
            </a:spcAft>
            <a:buNone/>
          </a:pPr>
          <a:r>
            <a:rPr lang="en-US" sz="4400" kern="1200"/>
            <a:t>1</a:t>
          </a:r>
        </a:p>
      </dsp:txBody>
      <dsp:txXfrm>
        <a:off x="728148" y="1457162"/>
        <a:ext cx="615204" cy="615204"/>
      </dsp:txXfrm>
    </dsp:sp>
    <dsp:sp modelId="{9276312C-8A7A-4CB8-BC2B-45B007AD311E}">
      <dsp:nvSpPr>
        <dsp:cNvPr id="0" name=""/>
        <dsp:cNvSpPr/>
      </dsp:nvSpPr>
      <dsp:spPr>
        <a:xfrm>
          <a:off x="0" y="3939769"/>
          <a:ext cx="2071501" cy="72"/>
        </a:xfrm>
        <a:prstGeom prst="rect">
          <a:avLst/>
        </a:prstGeom>
        <a:solidFill>
          <a:schemeClr val="accent3">
            <a:hueOff val="-286681"/>
            <a:satOff val="236"/>
            <a:lumOff val="-196"/>
            <a:alphaOff val="0"/>
          </a:schemeClr>
        </a:solidFill>
        <a:ln w="19050" cap="rnd" cmpd="sng" algn="ctr">
          <a:solidFill>
            <a:schemeClr val="accent3">
              <a:hueOff val="-286681"/>
              <a:satOff val="236"/>
              <a:lumOff val="-196"/>
              <a:alphaOff val="0"/>
            </a:schemeClr>
          </a:solidFill>
          <a:prstDash val="solid"/>
        </a:ln>
        <a:effectLst/>
      </dsp:spPr>
      <dsp:style>
        <a:lnRef idx="2">
          <a:scrgbClr r="0" g="0" b="0"/>
        </a:lnRef>
        <a:fillRef idx="1">
          <a:scrgbClr r="0" g="0" b="0"/>
        </a:fillRef>
        <a:effectRef idx="1">
          <a:scrgbClr r="0" g="0" b="0"/>
        </a:effectRef>
        <a:fontRef idx="minor">
          <a:schemeClr val="lt1"/>
        </a:fontRef>
      </dsp:style>
    </dsp:sp>
    <dsp:sp modelId="{131AADDA-EF60-4B11-A4DD-F1BC602CC93E}">
      <dsp:nvSpPr>
        <dsp:cNvPr id="0" name=""/>
        <dsp:cNvSpPr/>
      </dsp:nvSpPr>
      <dsp:spPr>
        <a:xfrm>
          <a:off x="2278651" y="1039739"/>
          <a:ext cx="2071501" cy="2900101"/>
        </a:xfrm>
        <a:prstGeom prst="rect">
          <a:avLst/>
        </a:prstGeom>
        <a:solidFill>
          <a:schemeClr val="accent3">
            <a:tint val="40000"/>
            <a:alpha val="90000"/>
            <a:hueOff val="-829086"/>
            <a:satOff val="574"/>
            <a:lumOff val="13"/>
            <a:alphaOff val="0"/>
          </a:schemeClr>
        </a:solidFill>
        <a:ln w="19050" cap="rnd" cmpd="sng" algn="ctr">
          <a:solidFill>
            <a:schemeClr val="accent3">
              <a:tint val="40000"/>
              <a:alpha val="90000"/>
              <a:hueOff val="-829086"/>
              <a:satOff val="574"/>
              <a:lumOff val="13"/>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61502" tIns="330200" rIns="161502" bIns="330200" numCol="1" spcCol="1270" anchor="t" anchorCtr="0">
          <a:noAutofit/>
        </a:bodyPr>
        <a:lstStyle/>
        <a:p>
          <a:pPr marL="0" lvl="0" indent="0" algn="ctr" defTabSz="1111250">
            <a:lnSpc>
              <a:spcPct val="90000"/>
            </a:lnSpc>
            <a:spcBef>
              <a:spcPct val="0"/>
            </a:spcBef>
            <a:spcAft>
              <a:spcPct val="35000"/>
            </a:spcAft>
            <a:buNone/>
          </a:pPr>
          <a:r>
            <a:rPr lang="en-US" sz="2500" kern="1200" dirty="0"/>
            <a:t>UI Components</a:t>
          </a:r>
        </a:p>
      </dsp:txBody>
      <dsp:txXfrm>
        <a:off x="2278651" y="2141778"/>
        <a:ext cx="2071501" cy="1740061"/>
      </dsp:txXfrm>
    </dsp:sp>
    <dsp:sp modelId="{7D0FC561-3C87-4D83-9C37-B2D946C48ABF}">
      <dsp:nvSpPr>
        <dsp:cNvPr id="0" name=""/>
        <dsp:cNvSpPr/>
      </dsp:nvSpPr>
      <dsp:spPr>
        <a:xfrm>
          <a:off x="2879386" y="1329749"/>
          <a:ext cx="870030" cy="870030"/>
        </a:xfrm>
        <a:prstGeom prst="ellipse">
          <a:avLst/>
        </a:prstGeom>
        <a:solidFill>
          <a:schemeClr val="accent3">
            <a:hueOff val="-573361"/>
            <a:satOff val="472"/>
            <a:lumOff val="-392"/>
            <a:alphaOff val="0"/>
          </a:schemeClr>
        </a:solidFill>
        <a:ln w="19050" cap="rnd" cmpd="sng" algn="ctr">
          <a:solidFill>
            <a:schemeClr val="accent3">
              <a:hueOff val="-573361"/>
              <a:satOff val="472"/>
              <a:lumOff val="-392"/>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67831" tIns="12700" rIns="67831" bIns="12700" numCol="1" spcCol="1270" anchor="ctr" anchorCtr="0">
          <a:noAutofit/>
        </a:bodyPr>
        <a:lstStyle/>
        <a:p>
          <a:pPr marL="0" lvl="0" indent="0" algn="ctr" defTabSz="1955800">
            <a:lnSpc>
              <a:spcPct val="90000"/>
            </a:lnSpc>
            <a:spcBef>
              <a:spcPct val="0"/>
            </a:spcBef>
            <a:spcAft>
              <a:spcPct val="35000"/>
            </a:spcAft>
            <a:buNone/>
          </a:pPr>
          <a:r>
            <a:rPr lang="en-US" sz="4400" kern="1200"/>
            <a:t>2</a:t>
          </a:r>
        </a:p>
      </dsp:txBody>
      <dsp:txXfrm>
        <a:off x="3006799" y="1457162"/>
        <a:ext cx="615204" cy="615204"/>
      </dsp:txXfrm>
    </dsp:sp>
    <dsp:sp modelId="{E85F08E5-86E2-4C06-A909-BB71AFD5DFF0}">
      <dsp:nvSpPr>
        <dsp:cNvPr id="0" name=""/>
        <dsp:cNvSpPr/>
      </dsp:nvSpPr>
      <dsp:spPr>
        <a:xfrm>
          <a:off x="2278651" y="3939769"/>
          <a:ext cx="2071501" cy="72"/>
        </a:xfrm>
        <a:prstGeom prst="rect">
          <a:avLst/>
        </a:prstGeom>
        <a:solidFill>
          <a:schemeClr val="accent3">
            <a:hueOff val="-860042"/>
            <a:satOff val="708"/>
            <a:lumOff val="-589"/>
            <a:alphaOff val="0"/>
          </a:schemeClr>
        </a:solidFill>
        <a:ln w="19050" cap="rnd" cmpd="sng" algn="ctr">
          <a:solidFill>
            <a:schemeClr val="accent3">
              <a:hueOff val="-860042"/>
              <a:satOff val="708"/>
              <a:lumOff val="-589"/>
              <a:alphaOff val="0"/>
            </a:schemeClr>
          </a:solidFill>
          <a:prstDash val="solid"/>
        </a:ln>
        <a:effectLst/>
      </dsp:spPr>
      <dsp:style>
        <a:lnRef idx="2">
          <a:scrgbClr r="0" g="0" b="0"/>
        </a:lnRef>
        <a:fillRef idx="1">
          <a:scrgbClr r="0" g="0" b="0"/>
        </a:fillRef>
        <a:effectRef idx="1">
          <a:scrgbClr r="0" g="0" b="0"/>
        </a:effectRef>
        <a:fontRef idx="minor">
          <a:schemeClr val="lt1"/>
        </a:fontRef>
      </dsp:style>
    </dsp:sp>
    <dsp:sp modelId="{74A4C370-B5D2-422A-B4C3-F481D93ECBAB}">
      <dsp:nvSpPr>
        <dsp:cNvPr id="0" name=""/>
        <dsp:cNvSpPr/>
      </dsp:nvSpPr>
      <dsp:spPr>
        <a:xfrm>
          <a:off x="4557302" y="1039739"/>
          <a:ext cx="2071501" cy="2900101"/>
        </a:xfrm>
        <a:prstGeom prst="rect">
          <a:avLst/>
        </a:prstGeom>
        <a:solidFill>
          <a:schemeClr val="accent3">
            <a:tint val="40000"/>
            <a:alpha val="90000"/>
            <a:hueOff val="-1658172"/>
            <a:satOff val="1149"/>
            <a:lumOff val="26"/>
            <a:alphaOff val="0"/>
          </a:schemeClr>
        </a:solidFill>
        <a:ln w="19050" cap="rnd" cmpd="sng" algn="ctr">
          <a:solidFill>
            <a:schemeClr val="accent3">
              <a:tint val="40000"/>
              <a:alpha val="90000"/>
              <a:hueOff val="-1658172"/>
              <a:satOff val="1149"/>
              <a:lumOff val="26"/>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61502" tIns="330200" rIns="161502" bIns="330200" numCol="1" spcCol="1270" anchor="t" anchorCtr="0">
          <a:noAutofit/>
        </a:bodyPr>
        <a:lstStyle/>
        <a:p>
          <a:pPr marL="0" lvl="0" indent="0" algn="ctr" defTabSz="1111250">
            <a:lnSpc>
              <a:spcPct val="90000"/>
            </a:lnSpc>
            <a:spcBef>
              <a:spcPct val="0"/>
            </a:spcBef>
            <a:spcAft>
              <a:spcPct val="35000"/>
            </a:spcAft>
            <a:buNone/>
          </a:pPr>
          <a:r>
            <a:rPr lang="en-US" sz="2500" kern="1200" dirty="0"/>
            <a:t>Services</a:t>
          </a:r>
        </a:p>
      </dsp:txBody>
      <dsp:txXfrm>
        <a:off x="4557302" y="2141778"/>
        <a:ext cx="2071501" cy="1740061"/>
      </dsp:txXfrm>
    </dsp:sp>
    <dsp:sp modelId="{5D104FF6-D992-4D27-8954-76BD064B1849}">
      <dsp:nvSpPr>
        <dsp:cNvPr id="0" name=""/>
        <dsp:cNvSpPr/>
      </dsp:nvSpPr>
      <dsp:spPr>
        <a:xfrm>
          <a:off x="5158038" y="1329749"/>
          <a:ext cx="870030" cy="870030"/>
        </a:xfrm>
        <a:prstGeom prst="ellipse">
          <a:avLst/>
        </a:prstGeom>
        <a:solidFill>
          <a:schemeClr val="accent3">
            <a:hueOff val="-1146722"/>
            <a:satOff val="944"/>
            <a:lumOff val="-785"/>
            <a:alphaOff val="0"/>
          </a:schemeClr>
        </a:solidFill>
        <a:ln w="19050" cap="rnd" cmpd="sng" algn="ctr">
          <a:solidFill>
            <a:schemeClr val="accent3">
              <a:hueOff val="-1146722"/>
              <a:satOff val="944"/>
              <a:lumOff val="-785"/>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67831" tIns="12700" rIns="67831" bIns="12700" numCol="1" spcCol="1270" anchor="ctr" anchorCtr="0">
          <a:noAutofit/>
        </a:bodyPr>
        <a:lstStyle/>
        <a:p>
          <a:pPr marL="0" lvl="0" indent="0" algn="ctr" defTabSz="1955800">
            <a:lnSpc>
              <a:spcPct val="90000"/>
            </a:lnSpc>
            <a:spcBef>
              <a:spcPct val="0"/>
            </a:spcBef>
            <a:spcAft>
              <a:spcPct val="35000"/>
            </a:spcAft>
            <a:buNone/>
          </a:pPr>
          <a:r>
            <a:rPr lang="en-US" sz="4400" kern="1200"/>
            <a:t>3</a:t>
          </a:r>
        </a:p>
      </dsp:txBody>
      <dsp:txXfrm>
        <a:off x="5285451" y="1457162"/>
        <a:ext cx="615204" cy="615204"/>
      </dsp:txXfrm>
    </dsp:sp>
    <dsp:sp modelId="{9A2DE15B-1E1E-4329-9E18-C8CC9ED7F586}">
      <dsp:nvSpPr>
        <dsp:cNvPr id="0" name=""/>
        <dsp:cNvSpPr/>
      </dsp:nvSpPr>
      <dsp:spPr>
        <a:xfrm>
          <a:off x="4557302" y="3939769"/>
          <a:ext cx="2071501" cy="72"/>
        </a:xfrm>
        <a:prstGeom prst="rect">
          <a:avLst/>
        </a:prstGeom>
        <a:solidFill>
          <a:schemeClr val="accent3">
            <a:hueOff val="-1433403"/>
            <a:satOff val="1180"/>
            <a:lumOff val="-981"/>
            <a:alphaOff val="0"/>
          </a:schemeClr>
        </a:solidFill>
        <a:ln w="19050" cap="rnd" cmpd="sng" algn="ctr">
          <a:solidFill>
            <a:schemeClr val="accent3">
              <a:hueOff val="-1433403"/>
              <a:satOff val="1180"/>
              <a:lumOff val="-981"/>
              <a:alphaOff val="0"/>
            </a:schemeClr>
          </a:solidFill>
          <a:prstDash val="solid"/>
        </a:ln>
        <a:effectLst/>
      </dsp:spPr>
      <dsp:style>
        <a:lnRef idx="2">
          <a:scrgbClr r="0" g="0" b="0"/>
        </a:lnRef>
        <a:fillRef idx="1">
          <a:scrgbClr r="0" g="0" b="0"/>
        </a:fillRef>
        <a:effectRef idx="1">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6/7/layout/BasicLinearProcessNumbered">
  <dgm:title val="Basic Linear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1"/>
      <dgm:constr type="primFontSz" for="des" forName="sibTransNodeCircle" op="equ"/>
      <dgm:constr type="primFontSz" for="des" forName="nodeText" op="equ"/>
      <dgm:constr type="h" for="des" forName="sibTransNodeCircle" op="equ"/>
      <dgm:constr type="w" for="des" forName="sibTransNodeCircle" op="equ"/>
    </dgm:constrLst>
    <dgm:ruleLst>
      <dgm:rule type="h" val="NaN" fact="1.2" max="NaN"/>
    </dgm:ruleLst>
    <dgm:forEach name="Name4" axis="ch" ptType="node">
      <dgm:layoutNode name="compositeNode">
        <dgm:varLst>
          <dgm:bulletEnabled val="1"/>
        </dgm:varLst>
        <dgm:alg type="composite"/>
        <dgm:constrLst>
          <dgm:constr type="h" refType="w" op="lte" fact="1.4"/>
          <dgm:constr type="w" for="ch" forName="bgRect" refType="w"/>
          <dgm:constr type="h" for="ch" forName="bgRect" refType="h"/>
          <dgm:constr type="t" for="ch" forName="bgRect"/>
          <dgm:constr type="l" for="ch" forName="bgRect"/>
          <dgm:constr type="h" for="ch" forName="sibTransNodeCircle" refType="h" refFor="ch" refForName="bgRect" fact="0.3"/>
          <dgm:constr type="w" for="ch" forName="sibTransNodeCircle" refType="h" refFor="ch" refForName="sibTransNodeCircle"/>
          <dgm:constr type="ctrX" for="ch" forName="sibTransNodeCircle" refType="w" fact="0.5"/>
          <dgm:constr type="ctrY" for="ch" forName="sibTransNodeCircle" refType="h" fact="0.25"/>
          <dgm:constr type="r" for="ch" forName="nodeText" refType="r" refFor="ch" refForName="bgRect"/>
          <dgm:constr type="h" for="ch" forName="nodeText" refType="h" refFor="ch" refForName="bgRect" fact="0.6"/>
          <dgm:constr type="t" for="ch" forName="nodeText" refType="h" refFor="ch" refForName="bgRect" fact="0.38"/>
          <dgm:constr type="b" for="ch" forName="bottomLine" refType="b" refFor="ch" refForName="bgRect"/>
          <dgm:constr type="w" for="ch" forName="bottomLine" refType="w" refFor="ch" refForName="bgRect"/>
          <dgm:constr type="h" for="ch" forName="bottomLine" val="0.002"/>
        </dgm:constrLst>
        <dgm:ruleLst/>
        <dgm:layoutNode name="bgRect" styleLbl="bgAccFollowNode1">
          <dgm:alg type="sp"/>
          <dgm:shape xmlns:r="http://schemas.openxmlformats.org/officeDocument/2006/relationships" type="rect" r:blip="">
            <dgm:adjLst/>
          </dgm:shape>
          <dgm:presOf axis="self"/>
          <dgm:constrLst/>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alg>
            <dgm:shape xmlns:r="http://schemas.openxmlformats.org/officeDocument/2006/relationships" type="ellipse" r:blip="">
              <dgm:adjLst/>
            </dgm:shape>
            <dgm:constrLst>
              <dgm:constr type="w" refType="h" op="lte"/>
              <dgm:constr type="primFontSz" val="48"/>
              <dgm:constr type="tMarg" val="1"/>
              <dgm:constr type="lMarg" refType="w" fact="0.221"/>
              <dgm:constr type="rMarg" refType="w" fact="0.221"/>
              <dgm:constr type="bMarg" val="1"/>
            </dgm:constrLst>
            <dgm:ruleLst>
              <dgm:rule type="primFontSz" val="14" fact="NaN" max="NaN"/>
            </dgm:ruleLst>
          </dgm:layoutNode>
        </dgm:forEach>
        <dgm:layoutNode name="bottomLine" styleLbl="alignNode1">
          <dgm:varLst/>
          <dgm:presOf/>
          <dgm:alg type="sp"/>
          <dgm:shape xmlns:r="http://schemas.openxmlformats.org/officeDocument/2006/relationships" type="rect" r:blip="">
            <dgm:adjLst/>
          </dgm:shape>
          <dgm:constrLst/>
          <dgm:ruleLst/>
        </dgm:layoutNode>
        <dgm:layoutNode name="nodeText" styleLbl="bgAccFollowNode1" moveWith="bgRect">
          <dgm:varLst>
            <dgm:bulletEnabled val="1"/>
          </dgm:varLst>
          <dgm:alg type="tx">
            <dgm:param type="parTxLTRAlign" val="l"/>
            <dgm:param type="parTxRTLAlign" val="r"/>
            <dgm:param type="txAnchorVert" val="t"/>
          </dgm:alg>
          <dgm:shape xmlns:r="http://schemas.openxmlformats.org/officeDocument/2006/relationships" type="rect" r:blip="" zOrderOff="-1" hideGeom="1">
            <dgm:adjLst/>
          </dgm:shape>
          <dgm:presOf axis="desOrSelf" ptType="node"/>
          <dgm:constrLst>
            <dgm:constr type="primFontSz" val="26"/>
            <dgm:constr type="tMarg" val="26"/>
            <dgm:constr type="lMarg" refType="w" fact="0.221"/>
            <dgm:constr type="rMarg" refType="w" fact="0.221"/>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EABB4B0-C38E-4DE9-8B12-7E7C427170BB}" type="datetimeFigureOut">
              <a:rPr lang="en-US" smtClean="0"/>
              <a:t>3/22/2017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A76C0A1-0D77-4C70-9571-7F07C829767B}"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r>
              <a:rPr lang="en-US" dirty="0"/>
              <a:t>This is what we’re going to be making!</a:t>
            </a:r>
          </a:p>
          <a:p>
            <a:endParaRPr lang="en-US" dirty="0"/>
          </a:p>
          <a:p>
            <a:endParaRPr lang="en-US" dirty="0"/>
          </a:p>
        </p:txBody>
      </p:sp>
      <p:sp>
        <p:nvSpPr>
          <p:cNvPr id="4" name="Slide Number Placeholder 3"/>
          <p:cNvSpPr>
            <a:spLocks noGrp="1"/>
          </p:cNvSpPr>
          <p:nvPr>
            <p:ph type="sldNum" sz="quarter" idx="10"/>
          </p:nvPr>
        </p:nvSpPr>
        <p:spPr/>
        <p:txBody>
          <a:bodyPr/>
          <a:lstStyle/>
          <a:p>
            <a:fld id="{E739A451-7B76-4530-866D-45CB85D2C2A2}" type="slidenum">
              <a:rPr lang="en-US" smtClean="0"/>
              <a:t>2</a:t>
            </a:fld>
            <a:endParaRPr lang="en-US"/>
          </a:p>
        </p:txBody>
      </p:sp>
    </p:spTree>
    <p:extLst>
      <p:ext uri="{BB962C8B-B14F-4D97-AF65-F5344CB8AC3E}">
        <p14:creationId xmlns:p14="http://schemas.microsoft.com/office/powerpoint/2010/main" val="32563775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make many instances of the Android Emulator to simulate multiple phones. Each instance can run a different version of Android.</a:t>
            </a:r>
          </a:p>
          <a:p>
            <a:endParaRPr lang="en-US" dirty="0"/>
          </a:p>
          <a:p>
            <a:r>
              <a:rPr lang="en-US" dirty="0"/>
              <a:t>It’s generally good practice to make an Android Virtual Device for your:</a:t>
            </a:r>
          </a:p>
          <a:p>
            <a:r>
              <a:rPr lang="en-US" dirty="0"/>
              <a:t>	- Minimum supported API version</a:t>
            </a:r>
          </a:p>
          <a:p>
            <a:r>
              <a:rPr lang="en-US" dirty="0"/>
              <a:t>	- Target API Version (plus or minus one version)</a:t>
            </a:r>
          </a:p>
          <a:p>
            <a:r>
              <a:rPr lang="en-US" dirty="0"/>
              <a:t>	- The latest API Version</a:t>
            </a:r>
          </a:p>
          <a:p>
            <a:endParaRPr lang="en-US" dirty="0"/>
          </a:p>
          <a:p>
            <a:r>
              <a:rPr lang="en-US" dirty="0"/>
              <a:t>AVDs are managed using Tools -&gt; AVD Manager. In here, you can make new AVDs, and download the copies of the Android System image that will run the phone., (More large downloads!)</a:t>
            </a:r>
          </a:p>
          <a:p>
            <a:endParaRPr lang="en-US" dirty="0"/>
          </a:p>
          <a:p>
            <a:endParaRPr lang="en-US" dirty="0"/>
          </a:p>
        </p:txBody>
      </p:sp>
      <p:sp>
        <p:nvSpPr>
          <p:cNvPr id="4" name="Slide Number Placeholder 3"/>
          <p:cNvSpPr>
            <a:spLocks noGrp="1"/>
          </p:cNvSpPr>
          <p:nvPr>
            <p:ph type="sldNum" sz="quarter" idx="10"/>
          </p:nvPr>
        </p:nvSpPr>
        <p:spPr/>
        <p:txBody>
          <a:bodyPr/>
          <a:lstStyle/>
          <a:p>
            <a:fld id="{E739A451-7B76-4530-866D-45CB85D2C2A2}" type="slidenum">
              <a:rPr lang="en-US" smtClean="0"/>
              <a:t>14</a:t>
            </a:fld>
            <a:endParaRPr lang="en-US"/>
          </a:p>
        </p:txBody>
      </p:sp>
    </p:spTree>
    <p:extLst>
      <p:ext uri="{BB962C8B-B14F-4D97-AF65-F5344CB8AC3E}">
        <p14:creationId xmlns:p14="http://schemas.microsoft.com/office/powerpoint/2010/main" val="13607001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many options that can be set when running your app.</a:t>
            </a:r>
          </a:p>
          <a:p>
            <a:endParaRPr lang="en-US" dirty="0"/>
          </a:p>
          <a:p>
            <a:r>
              <a:rPr lang="en-US" dirty="0"/>
              <a:t>You can set:</a:t>
            </a:r>
          </a:p>
          <a:p>
            <a:r>
              <a:rPr lang="en-US" dirty="0"/>
              <a:t>	- On which device the app runs on </a:t>
            </a:r>
          </a:p>
          <a:p>
            <a:r>
              <a:rPr lang="en-US" dirty="0"/>
              <a:t>	- Which run configuration is run (app, in this case, though larger projects may have different modules)</a:t>
            </a:r>
          </a:p>
          <a:p>
            <a:r>
              <a:rPr lang="en-US" dirty="0"/>
              <a:t>	- Whether or not to attach the debugger</a:t>
            </a:r>
          </a:p>
          <a:p>
            <a:r>
              <a:rPr lang="en-US" dirty="0"/>
              <a:t>	- </a:t>
            </a:r>
          </a:p>
          <a:p>
            <a:endParaRPr lang="en-US" dirty="0"/>
          </a:p>
          <a:p>
            <a:r>
              <a:rPr lang="en-US" dirty="0"/>
              <a:t>Click the play button.</a:t>
            </a:r>
          </a:p>
          <a:p>
            <a:endParaRPr lang="en-US" dirty="0"/>
          </a:p>
          <a:p>
            <a:r>
              <a:rPr lang="en-US" dirty="0"/>
              <a:t>Stop kills the app</a:t>
            </a:r>
          </a:p>
          <a:p>
            <a:endParaRPr lang="en-US" dirty="0"/>
          </a:p>
          <a:p>
            <a:r>
              <a:rPr lang="en-US" dirty="0"/>
              <a:t>The debugger buttons.</a:t>
            </a:r>
          </a:p>
          <a:p>
            <a:endParaRPr lang="en-US" dirty="0"/>
          </a:p>
          <a:p>
            <a:r>
              <a:rPr lang="en-US" dirty="0"/>
              <a:t>Talk about the location simulation.</a:t>
            </a:r>
          </a:p>
        </p:txBody>
      </p:sp>
      <p:sp>
        <p:nvSpPr>
          <p:cNvPr id="4" name="Slide Number Placeholder 3"/>
          <p:cNvSpPr>
            <a:spLocks noGrp="1"/>
          </p:cNvSpPr>
          <p:nvPr>
            <p:ph type="sldNum" sz="quarter" idx="10"/>
          </p:nvPr>
        </p:nvSpPr>
        <p:spPr/>
        <p:txBody>
          <a:bodyPr/>
          <a:lstStyle/>
          <a:p>
            <a:fld id="{FA76C0A1-0D77-4C70-9571-7F07C829767B}" type="slidenum">
              <a:rPr lang="en-US" smtClean="0"/>
              <a:t>15</a:t>
            </a:fld>
            <a:endParaRPr lang="en-US"/>
          </a:p>
        </p:txBody>
      </p:sp>
    </p:spTree>
    <p:extLst>
      <p:ext uri="{BB962C8B-B14F-4D97-AF65-F5344CB8AC3E}">
        <p14:creationId xmlns:p14="http://schemas.microsoft.com/office/powerpoint/2010/main" val="17685319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We’ve all been there: print statement debugging. It’s quick to implement, but using the debugger will allow you to fix more bugs per “run”.</a:t>
            </a:r>
          </a:p>
          <a:p>
            <a:endParaRPr lang="en-US" dirty="0"/>
          </a:p>
          <a:p>
            <a:r>
              <a:rPr lang="en-US" dirty="0"/>
              <a:t>Many programming languages and environments let you debug your program as it’s running.</a:t>
            </a:r>
          </a:p>
          <a:p>
            <a:endParaRPr lang="en-US" dirty="0"/>
          </a:p>
          <a:p>
            <a:r>
              <a:rPr lang="en-US" dirty="0"/>
              <a:t>Android development, just like Java development, lets you step through your code as it’s running. </a:t>
            </a:r>
          </a:p>
          <a:p>
            <a:endParaRPr lang="en-US" dirty="0"/>
          </a:p>
          <a:p>
            <a:r>
              <a:rPr lang="en-US" dirty="0"/>
              <a:t>//Evaluate expression window.,</a:t>
            </a:r>
          </a:p>
        </p:txBody>
      </p:sp>
      <p:sp>
        <p:nvSpPr>
          <p:cNvPr id="4" name="Slide Number Placeholder 3"/>
          <p:cNvSpPr>
            <a:spLocks noGrp="1"/>
          </p:cNvSpPr>
          <p:nvPr>
            <p:ph type="sldNum" sz="quarter" idx="10"/>
          </p:nvPr>
        </p:nvSpPr>
        <p:spPr/>
        <p:txBody>
          <a:bodyPr/>
          <a:lstStyle/>
          <a:p>
            <a:fld id="{FA76C0A1-0D77-4C70-9571-7F07C829767B}" type="slidenum">
              <a:rPr lang="en-US" smtClean="0"/>
              <a:t>16</a:t>
            </a:fld>
            <a:endParaRPr lang="en-US"/>
          </a:p>
        </p:txBody>
      </p:sp>
    </p:spTree>
    <p:extLst>
      <p:ext uri="{BB962C8B-B14F-4D97-AF65-F5344CB8AC3E}">
        <p14:creationId xmlns:p14="http://schemas.microsoft.com/office/powerpoint/2010/main" val="23021308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Introduce what Gradle is, </a:t>
            </a:r>
            <a:r>
              <a:rPr lang="en-US" dirty="0" err="1"/>
              <a:t>gradle</a:t>
            </a:r>
            <a:r>
              <a:rPr lang="en-US" dirty="0"/>
              <a:t> scripts. Gradle sync, </a:t>
            </a:r>
          </a:p>
          <a:p>
            <a:endParaRPr lang="en-US" dirty="0"/>
          </a:p>
          <a:p>
            <a:r>
              <a:rPr lang="en-US" dirty="0"/>
              <a:t>Show how to add libs. </a:t>
            </a:r>
          </a:p>
          <a:p>
            <a:endParaRPr lang="en-US" dirty="0"/>
          </a:p>
          <a:p>
            <a:r>
              <a:rPr lang="en-US" dirty="0"/>
              <a:t>Don’t go into too much detail here. Just show this is possible, and many things are possible. </a:t>
            </a:r>
          </a:p>
          <a:p>
            <a:r>
              <a:rPr lang="en-US" dirty="0"/>
              <a:t>Build Variants, </a:t>
            </a:r>
          </a:p>
          <a:p>
            <a:r>
              <a:rPr lang="en-US" dirty="0"/>
              <a:t>Build </a:t>
            </a:r>
            <a:r>
              <a:rPr lang="en-US" dirty="0" err="1"/>
              <a:t>Flavours</a:t>
            </a:r>
            <a:endParaRPr lang="en-US" dirty="0"/>
          </a:p>
        </p:txBody>
      </p:sp>
      <p:sp>
        <p:nvSpPr>
          <p:cNvPr id="4" name="Slide Number Placeholder 3"/>
          <p:cNvSpPr>
            <a:spLocks noGrp="1"/>
          </p:cNvSpPr>
          <p:nvPr>
            <p:ph type="sldNum" sz="quarter" idx="10"/>
          </p:nvPr>
        </p:nvSpPr>
        <p:spPr/>
        <p:txBody>
          <a:bodyPr/>
          <a:lstStyle/>
          <a:p>
            <a:fld id="{E739A451-7B76-4530-866D-45CB85D2C2A2}" type="slidenum">
              <a:rPr lang="en-US" smtClean="0"/>
              <a:t>17</a:t>
            </a:fld>
            <a:endParaRPr lang="en-US"/>
          </a:p>
        </p:txBody>
      </p:sp>
    </p:spTree>
    <p:extLst>
      <p:ext uri="{BB962C8B-B14F-4D97-AF65-F5344CB8AC3E}">
        <p14:creationId xmlns:p14="http://schemas.microsoft.com/office/powerpoint/2010/main" val="19361134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 main app components:</a:t>
            </a:r>
          </a:p>
          <a:p>
            <a:endParaRPr lang="en-US" dirty="0"/>
          </a:p>
          <a:p>
            <a:r>
              <a:rPr lang="en-US" dirty="0"/>
              <a:t>Activities,</a:t>
            </a:r>
          </a:p>
          <a:p>
            <a:r>
              <a:rPr lang="en-US" dirty="0"/>
              <a:t>Services,</a:t>
            </a:r>
          </a:p>
          <a:p>
            <a:r>
              <a:rPr lang="en-US" dirty="0"/>
              <a:t>Content Providers,</a:t>
            </a:r>
          </a:p>
          <a:p>
            <a:r>
              <a:rPr lang="en-US" dirty="0"/>
              <a:t>Broadcast Receivers.</a:t>
            </a:r>
          </a:p>
        </p:txBody>
      </p:sp>
      <p:sp>
        <p:nvSpPr>
          <p:cNvPr id="4" name="Slide Number Placeholder 3"/>
          <p:cNvSpPr>
            <a:spLocks noGrp="1"/>
          </p:cNvSpPr>
          <p:nvPr>
            <p:ph type="sldNum" sz="quarter" idx="10"/>
          </p:nvPr>
        </p:nvSpPr>
        <p:spPr/>
        <p:txBody>
          <a:bodyPr/>
          <a:lstStyle/>
          <a:p>
            <a:fld id="{FA76C0A1-0D77-4C70-9571-7F07C829767B}" type="slidenum">
              <a:rPr lang="en-US" smtClean="0"/>
              <a:t>18</a:t>
            </a:fld>
            <a:endParaRPr lang="en-US"/>
          </a:p>
        </p:txBody>
      </p:sp>
    </p:spTree>
    <p:extLst>
      <p:ext uri="{BB962C8B-B14F-4D97-AF65-F5344CB8AC3E}">
        <p14:creationId xmlns:p14="http://schemas.microsoft.com/office/powerpoint/2010/main" val="17848559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Activities are the central concept of Android applications.</a:t>
            </a:r>
          </a:p>
          <a:p>
            <a:endParaRPr lang="en-US" dirty="0"/>
          </a:p>
          <a:p>
            <a:r>
              <a:rPr lang="en-US" dirty="0"/>
              <a:t>The idea is that an activity corresponds to a single thing that a user can do. </a:t>
            </a:r>
          </a:p>
          <a:p>
            <a:endParaRPr lang="en-US" dirty="0"/>
          </a:p>
          <a:p>
            <a:r>
              <a:rPr lang="en-US" dirty="0"/>
              <a:t>Consider, conceptually, that in our example </a:t>
            </a:r>
            <a:r>
              <a:rPr lang="en-US" dirty="0" err="1"/>
              <a:t>todo</a:t>
            </a:r>
            <a:r>
              <a:rPr lang="en-US" dirty="0"/>
              <a:t> list app, there is:</a:t>
            </a:r>
          </a:p>
          <a:p>
            <a:r>
              <a:rPr lang="en-US" dirty="0"/>
              <a:t>	-a page for viewing the list</a:t>
            </a:r>
          </a:p>
          <a:p>
            <a:r>
              <a:rPr lang="en-US" dirty="0"/>
              <a:t>	-a page for logging into the app</a:t>
            </a:r>
          </a:p>
          <a:p>
            <a:r>
              <a:rPr lang="en-US" dirty="0"/>
              <a:t>	-a page for editing the </a:t>
            </a:r>
            <a:r>
              <a:rPr lang="en-US" dirty="0" err="1"/>
              <a:t>todo</a:t>
            </a:r>
            <a:r>
              <a:rPr lang="en-US" dirty="0"/>
              <a:t> item.</a:t>
            </a:r>
          </a:p>
          <a:p>
            <a:endParaRPr lang="en-US" dirty="0"/>
          </a:p>
          <a:p>
            <a:r>
              <a:rPr lang="en-US" dirty="0"/>
              <a:t>Each of these 3 pieces have been implemented as an activity. </a:t>
            </a:r>
          </a:p>
          <a:p>
            <a:endParaRPr lang="en-US" dirty="0"/>
          </a:p>
          <a:p>
            <a:r>
              <a:rPr lang="en-US" dirty="0"/>
              <a:t>Examples of activities in other apps include:</a:t>
            </a:r>
          </a:p>
          <a:p>
            <a:r>
              <a:rPr lang="en-US" dirty="0"/>
              <a:t>	- A “Take photo” activity in a camera app</a:t>
            </a:r>
          </a:p>
          <a:p>
            <a:r>
              <a:rPr lang="en-US" dirty="0"/>
              <a:t>	- The newsfeed activity in the Facebook app</a:t>
            </a:r>
          </a:p>
          <a:p>
            <a:r>
              <a:rPr lang="en-US" dirty="0"/>
              <a:t>	- The settings activity in Google maps, separate from the map activity.</a:t>
            </a:r>
          </a:p>
        </p:txBody>
      </p:sp>
      <p:sp>
        <p:nvSpPr>
          <p:cNvPr id="4" name="Slide Number Placeholder 3"/>
          <p:cNvSpPr>
            <a:spLocks noGrp="1"/>
          </p:cNvSpPr>
          <p:nvPr>
            <p:ph type="sldNum" sz="quarter" idx="10"/>
          </p:nvPr>
        </p:nvSpPr>
        <p:spPr/>
        <p:txBody>
          <a:bodyPr/>
          <a:lstStyle/>
          <a:p>
            <a:fld id="{FA76C0A1-0D77-4C70-9571-7F07C829767B}" type="slidenum">
              <a:rPr lang="en-US" smtClean="0"/>
              <a:t>19</a:t>
            </a:fld>
            <a:endParaRPr lang="en-US"/>
          </a:p>
        </p:txBody>
      </p:sp>
    </p:spTree>
    <p:extLst>
      <p:ext uri="{BB962C8B-B14F-4D97-AF65-F5344CB8AC3E}">
        <p14:creationId xmlns:p14="http://schemas.microsoft.com/office/powerpoint/2010/main" val="25614398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making an app, the best thing you can do to save development time is to make mockups.</a:t>
            </a:r>
          </a:p>
          <a:p>
            <a:endParaRPr lang="en-US" dirty="0"/>
          </a:p>
          <a:p>
            <a:r>
              <a:rPr lang="en-US" dirty="0"/>
              <a:t>It helps to sit down and plan out your app before you start writing code. </a:t>
            </a:r>
          </a:p>
          <a:p>
            <a:endParaRPr lang="en-US" dirty="0"/>
          </a:p>
          <a:p>
            <a:r>
              <a:rPr lang="en-US" dirty="0"/>
              <a:t>It helps answer questions you may have about:</a:t>
            </a:r>
          </a:p>
          <a:p>
            <a:r>
              <a:rPr lang="en-US" dirty="0"/>
              <a:t>	- functionality and what the app should do,</a:t>
            </a:r>
          </a:p>
          <a:p>
            <a:r>
              <a:rPr lang="en-US" dirty="0"/>
              <a:t>	- The structure of your code when making the app</a:t>
            </a:r>
          </a:p>
          <a:p>
            <a:r>
              <a:rPr lang="en-US" dirty="0"/>
              <a:t>	- how to avoid scope creep.</a:t>
            </a:r>
          </a:p>
          <a:p>
            <a:endParaRPr lang="en-US" dirty="0"/>
          </a:p>
          <a:p>
            <a:r>
              <a:rPr lang="en-US" dirty="0"/>
              <a:t>It’s tempting to make an “everything app”, but one of the tricks to software development is to make the MVP, the Minimum Viable Product.</a:t>
            </a:r>
          </a:p>
          <a:p>
            <a:endParaRPr lang="en-US" dirty="0"/>
          </a:p>
          <a:p>
            <a:r>
              <a:rPr lang="en-US" dirty="0"/>
              <a:t>On this slide here, I’ve attached a mockup for an app I wrote in school for CMPUT 301. The overall requirements for this app were to build a </a:t>
            </a:r>
          </a:p>
          <a:p>
            <a:r>
              <a:rPr lang="en-US" dirty="0"/>
              <a:t>“Stack overflow clone”. There were 9 user stories given as requirements, and the design that was built was on the right.</a:t>
            </a:r>
          </a:p>
          <a:p>
            <a:endParaRPr lang="en-US" dirty="0"/>
          </a:p>
          <a:p>
            <a:r>
              <a:rPr lang="en-US" dirty="0"/>
              <a:t>It’s an art in software development to implement all of your requirements as simply as possible while still making the code expandable enough to facilitate future, unknown</a:t>
            </a:r>
          </a:p>
          <a:p>
            <a:r>
              <a:rPr lang="en-US" dirty="0"/>
              <a:t>Requirements.</a:t>
            </a:r>
          </a:p>
          <a:p>
            <a:endParaRPr lang="en-US" dirty="0"/>
          </a:p>
        </p:txBody>
      </p:sp>
      <p:sp>
        <p:nvSpPr>
          <p:cNvPr id="4" name="Slide Number Placeholder 3"/>
          <p:cNvSpPr>
            <a:spLocks noGrp="1"/>
          </p:cNvSpPr>
          <p:nvPr>
            <p:ph type="sldNum" sz="quarter" idx="10"/>
          </p:nvPr>
        </p:nvSpPr>
        <p:spPr/>
        <p:txBody>
          <a:bodyPr/>
          <a:lstStyle/>
          <a:p>
            <a:fld id="{FA76C0A1-0D77-4C70-9571-7F07C829767B}" type="slidenum">
              <a:rPr lang="en-US" smtClean="0"/>
              <a:t>20</a:t>
            </a:fld>
            <a:endParaRPr lang="en-US"/>
          </a:p>
        </p:txBody>
      </p:sp>
    </p:spTree>
    <p:extLst>
      <p:ext uri="{BB962C8B-B14F-4D97-AF65-F5344CB8AC3E}">
        <p14:creationId xmlns:p14="http://schemas.microsoft.com/office/powerpoint/2010/main" val="6860909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Many constructs, including Activities, in Android have the notion of a lifecycle.</a:t>
            </a:r>
          </a:p>
          <a:p>
            <a:endParaRPr lang="en-US" dirty="0"/>
          </a:p>
          <a:p>
            <a:r>
              <a:rPr lang="en-US" dirty="0"/>
              <a:t>The idea behind a lifecycle is that your activity can respond to changing system events:</a:t>
            </a:r>
          </a:p>
          <a:p>
            <a:r>
              <a:rPr lang="en-US" dirty="0"/>
              <a:t>	- If your activity is being created, it should do initialization work</a:t>
            </a:r>
          </a:p>
          <a:p>
            <a:r>
              <a:rPr lang="en-US" dirty="0"/>
              <a:t>	- When your activity is being hidden, it can release resources, and stop doing work</a:t>
            </a:r>
          </a:p>
          <a:p>
            <a:r>
              <a:rPr lang="en-US" dirty="0"/>
              <a:t>	- When your activity resumes by becoming visible again, it can resume that background work.</a:t>
            </a:r>
          </a:p>
          <a:p>
            <a:r>
              <a:rPr lang="en-US" dirty="0"/>
              <a:t>	- Other call backs include </a:t>
            </a:r>
            <a:r>
              <a:rPr lang="en-US" dirty="0" err="1"/>
              <a:t>onLowMemory</a:t>
            </a:r>
            <a:r>
              <a:rPr lang="en-US" dirty="0"/>
              <a:t> and </a:t>
            </a:r>
            <a:r>
              <a:rPr lang="en-US" dirty="0" err="1"/>
              <a:t>onBackPressed</a:t>
            </a:r>
            <a:endParaRPr lang="en-US" dirty="0"/>
          </a:p>
          <a:p>
            <a:endParaRPr lang="en-US" dirty="0"/>
          </a:p>
          <a:p>
            <a:r>
              <a:rPr lang="en-US" dirty="0"/>
              <a:t>This lifecycle is achieved through the use of Lifecycle methods. The </a:t>
            </a:r>
            <a:r>
              <a:rPr lang="en-US" dirty="0" err="1"/>
              <a:t>Anrdoid</a:t>
            </a:r>
            <a:r>
              <a:rPr lang="en-US" dirty="0"/>
              <a:t> system will call the lifecycle methods on your activity in the cases as shown on the right.</a:t>
            </a:r>
          </a:p>
          <a:p>
            <a:endParaRPr lang="en-US" dirty="0"/>
          </a:p>
          <a:p>
            <a:r>
              <a:rPr lang="en-US" dirty="0"/>
              <a:t>In the initialization-type functions, such as </a:t>
            </a:r>
            <a:r>
              <a:rPr lang="en-US" dirty="0" err="1"/>
              <a:t>onCreate</a:t>
            </a:r>
            <a:r>
              <a:rPr lang="en-US" dirty="0"/>
              <a:t>, you will typically want to initialize any user interface elements (discussed in the next section), bind to services that can do work, and so on. </a:t>
            </a:r>
          </a:p>
          <a:p>
            <a:endParaRPr lang="en-US" dirty="0"/>
          </a:p>
          <a:p>
            <a:r>
              <a:rPr lang="en-US" dirty="0"/>
              <a:t>One particular </a:t>
            </a:r>
            <a:r>
              <a:rPr lang="en-US" dirty="0" err="1"/>
              <a:t>gotcha</a:t>
            </a:r>
            <a:r>
              <a:rPr lang="en-US" dirty="0"/>
              <a:t> with the lifecycle is that calls to </a:t>
            </a:r>
            <a:r>
              <a:rPr lang="en-US" dirty="0" err="1"/>
              <a:t>onDestroy</a:t>
            </a:r>
            <a:r>
              <a:rPr lang="en-US" dirty="0"/>
              <a:t> are somewhat unpredictable: Android will typically not destroy your activity right after it has entered the stopped state. </a:t>
            </a:r>
          </a:p>
          <a:p>
            <a:endParaRPr lang="en-US" dirty="0"/>
          </a:p>
          <a:p>
            <a:r>
              <a:rPr lang="en-US" dirty="0"/>
              <a:t>If you want to end your particular activity, simply call finish(). </a:t>
            </a:r>
          </a:p>
          <a:p>
            <a:endParaRPr lang="en-US" dirty="0"/>
          </a:p>
          <a:p>
            <a:endParaRPr lang="en-US" dirty="0"/>
          </a:p>
        </p:txBody>
      </p:sp>
      <p:sp>
        <p:nvSpPr>
          <p:cNvPr id="4" name="Slide Number Placeholder 3"/>
          <p:cNvSpPr>
            <a:spLocks noGrp="1"/>
          </p:cNvSpPr>
          <p:nvPr>
            <p:ph type="sldNum" sz="quarter" idx="10"/>
          </p:nvPr>
        </p:nvSpPr>
        <p:spPr/>
        <p:txBody>
          <a:bodyPr/>
          <a:lstStyle/>
          <a:p>
            <a:fld id="{FA76C0A1-0D77-4C70-9571-7F07C829767B}" type="slidenum">
              <a:rPr lang="en-US" smtClean="0"/>
              <a:t>21</a:t>
            </a:fld>
            <a:endParaRPr lang="en-US"/>
          </a:p>
        </p:txBody>
      </p:sp>
    </p:spTree>
    <p:extLst>
      <p:ext uri="{BB962C8B-B14F-4D97-AF65-F5344CB8AC3E}">
        <p14:creationId xmlns:p14="http://schemas.microsoft.com/office/powerpoint/2010/main" val="16505657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Talk about how when you write activities, you are actually sub-classing Android’s activity class and adding it to the application manifest. Among other things, the </a:t>
            </a:r>
            <a:r>
              <a:rPr lang="en-US" dirty="0" err="1"/>
              <a:t>The</a:t>
            </a:r>
            <a:r>
              <a:rPr lang="en-US" dirty="0"/>
              <a:t> application manifest is a list of all of the activities in your app that can be started.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 example of a minimal activity implementing all of the lifecycle methods is shown at right.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Mention that the lifecycle methods require a call-super.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FA76C0A1-0D77-4C70-9571-7F07C829767B}" type="slidenum">
              <a:rPr lang="en-US" smtClean="0"/>
              <a:t>22</a:t>
            </a:fld>
            <a:endParaRPr lang="en-US"/>
          </a:p>
        </p:txBody>
      </p:sp>
    </p:spTree>
    <p:extLst>
      <p:ext uri="{BB962C8B-B14F-4D97-AF65-F5344CB8AC3E}">
        <p14:creationId xmlns:p14="http://schemas.microsoft.com/office/powerpoint/2010/main" val="13766536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application manifest is a list of all of the activities in your app that can be called. Calling activities is done through the use of Intents, which we’ll discuss next.</a:t>
            </a:r>
          </a:p>
          <a:p>
            <a:endParaRPr lang="en-US" dirty="0"/>
          </a:p>
          <a:p>
            <a:r>
              <a:rPr lang="en-US" dirty="0"/>
              <a:t>The Manifest is where you declare which activity is the *Launcher Activity*, the activity that is called when the user clicks your application icon in the launcher. Interestingly, an application can have multiple launcher activities. A hypothetical social media app can have a launcher activity for a news feed, and another launcher activity for a chat activity, all within the same “app”.</a:t>
            </a:r>
          </a:p>
          <a:p>
            <a:endParaRPr lang="en-US" dirty="0"/>
          </a:p>
          <a:p>
            <a:r>
              <a:rPr lang="en-US" dirty="0"/>
              <a:t>The manifest is also where you declare the permissions that your app requires. Permissions are an important part of Android development, although you can get started without worrying about them. However, if you want to publish your app to the play store, then you must properly implement asking users for permissions.</a:t>
            </a:r>
          </a:p>
          <a:p>
            <a:endParaRPr lang="en-US" dirty="0"/>
          </a:p>
        </p:txBody>
      </p:sp>
      <p:sp>
        <p:nvSpPr>
          <p:cNvPr id="4" name="Slide Number Placeholder 3"/>
          <p:cNvSpPr>
            <a:spLocks noGrp="1"/>
          </p:cNvSpPr>
          <p:nvPr>
            <p:ph type="sldNum" sz="quarter" idx="10"/>
          </p:nvPr>
        </p:nvSpPr>
        <p:spPr/>
        <p:txBody>
          <a:bodyPr/>
          <a:lstStyle/>
          <a:p>
            <a:fld id="{FA76C0A1-0D77-4C70-9571-7F07C829767B}" type="slidenum">
              <a:rPr lang="en-US" smtClean="0"/>
              <a:t>23</a:t>
            </a:fld>
            <a:endParaRPr lang="en-US"/>
          </a:p>
        </p:txBody>
      </p:sp>
    </p:spTree>
    <p:extLst>
      <p:ext uri="{BB962C8B-B14F-4D97-AF65-F5344CB8AC3E}">
        <p14:creationId xmlns:p14="http://schemas.microsoft.com/office/powerpoint/2010/main" val="39194590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Recently graduated from computer engineering,</a:t>
            </a:r>
          </a:p>
          <a:p>
            <a:endParaRPr lang="en-US" dirty="0"/>
          </a:p>
          <a:p>
            <a:r>
              <a:rPr lang="en-US" dirty="0"/>
              <a:t>Currently an Android Developer At Drivewyze here in Edmonton. </a:t>
            </a:r>
            <a:r>
              <a:rPr lang="en-CA" sz="1200" b="0" i="0" kern="1200" dirty="0">
                <a:solidFill>
                  <a:schemeClr val="tx1"/>
                </a:solidFill>
                <a:effectLst/>
                <a:latin typeface="+mn-lt"/>
                <a:ea typeface="+mn-ea"/>
                <a:cs typeface="+mn-cs"/>
              </a:rPr>
              <a:t>Drivewyze is an app that provides road safety notifications and highway-side weigh-station bypass in partnership with law enforcement in 39 US states.</a:t>
            </a:r>
          </a:p>
          <a:p>
            <a:endParaRPr lang="en-CA" sz="1200" b="0" i="0" kern="1200" dirty="0">
              <a:solidFill>
                <a:schemeClr val="tx1"/>
              </a:solidFill>
              <a:effectLst/>
              <a:latin typeface="+mn-lt"/>
              <a:ea typeface="+mn-ea"/>
              <a:cs typeface="+mn-cs"/>
            </a:endParaRPr>
          </a:p>
          <a:p>
            <a:r>
              <a:rPr lang="en-CA" sz="1200" b="0" i="0" kern="1200" dirty="0">
                <a:solidFill>
                  <a:schemeClr val="tx1"/>
                </a:solidFill>
                <a:effectLst/>
                <a:latin typeface="+mn-lt"/>
                <a:ea typeface="+mn-ea"/>
                <a:cs typeface="+mn-cs"/>
              </a:rPr>
              <a:t> In my spare time, I like to: </a:t>
            </a:r>
          </a:p>
          <a:p>
            <a:endParaRPr lang="en-CA" sz="1200" b="0" i="0" kern="1200" dirty="0">
              <a:solidFill>
                <a:schemeClr val="tx1"/>
              </a:solidFill>
              <a:effectLst/>
              <a:latin typeface="+mn-lt"/>
              <a:ea typeface="+mn-ea"/>
              <a:cs typeface="+mn-cs"/>
            </a:endParaRPr>
          </a:p>
          <a:p>
            <a:r>
              <a:rPr lang="en-CA" sz="1200" b="0" i="0" kern="1200" dirty="0">
                <a:solidFill>
                  <a:schemeClr val="tx1"/>
                </a:solidFill>
                <a:effectLst/>
                <a:latin typeface="+mn-lt"/>
                <a:ea typeface="+mn-ea"/>
                <a:cs typeface="+mn-cs"/>
              </a:rPr>
              <a:t>-- tinker with computers and electronics</a:t>
            </a:r>
          </a:p>
          <a:p>
            <a:r>
              <a:rPr lang="en-CA" sz="1200" b="0" i="0" kern="1200" dirty="0">
                <a:solidFill>
                  <a:schemeClr val="tx1"/>
                </a:solidFill>
                <a:effectLst/>
                <a:latin typeface="+mn-lt"/>
                <a:ea typeface="+mn-ea"/>
                <a:cs typeface="+mn-cs"/>
              </a:rPr>
              <a:t>-- Lean new programming languages and techniques</a:t>
            </a:r>
          </a:p>
          <a:p>
            <a:r>
              <a:rPr lang="en-CA" sz="1200" b="0" i="0" kern="1200" dirty="0">
                <a:solidFill>
                  <a:schemeClr val="tx1"/>
                </a:solidFill>
                <a:effectLst/>
                <a:latin typeface="+mn-lt"/>
                <a:ea typeface="+mn-ea"/>
                <a:cs typeface="+mn-cs"/>
              </a:rPr>
              <a:t>--</a:t>
            </a:r>
          </a:p>
          <a:p>
            <a:r>
              <a:rPr lang="en-CA" sz="1200" b="0" i="0" kern="1200" dirty="0">
                <a:solidFill>
                  <a:schemeClr val="tx1"/>
                </a:solidFill>
                <a:effectLst/>
                <a:latin typeface="+mn-lt"/>
                <a:ea typeface="+mn-ea"/>
                <a:cs typeface="+mn-cs"/>
              </a:rPr>
              <a:t>I’m </a:t>
            </a:r>
            <a:r>
              <a:rPr lang="en-CA" sz="1200" b="0" i="0" kern="1200" dirty="0" err="1">
                <a:solidFill>
                  <a:schemeClr val="tx1"/>
                </a:solidFill>
                <a:effectLst/>
                <a:latin typeface="+mn-lt"/>
                <a:ea typeface="+mn-ea"/>
                <a:cs typeface="+mn-cs"/>
              </a:rPr>
              <a:t>rcstatic</a:t>
            </a:r>
            <a:r>
              <a:rPr lang="en-CA" sz="1200" b="0" i="0" kern="1200" dirty="0">
                <a:solidFill>
                  <a:schemeClr val="tx1"/>
                </a:solidFill>
                <a:effectLst/>
                <a:latin typeface="+mn-lt"/>
                <a:ea typeface="+mn-ea"/>
                <a:cs typeface="+mn-cs"/>
              </a:rPr>
              <a:t> to be presenting here at Student </a:t>
            </a:r>
            <a:r>
              <a:rPr lang="en-CA" sz="1200" b="0" i="0" kern="1200" dirty="0" err="1">
                <a:solidFill>
                  <a:schemeClr val="tx1"/>
                </a:solidFill>
                <a:effectLst/>
                <a:latin typeface="+mn-lt"/>
                <a:ea typeface="+mn-ea"/>
                <a:cs typeface="+mn-cs"/>
              </a:rPr>
              <a:t>Devcon</a:t>
            </a:r>
            <a:r>
              <a:rPr lang="en-CA" sz="1200" b="0" i="0" kern="1200" dirty="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fld id="{E739A451-7B76-4530-866D-45CB85D2C2A2}" type="slidenum">
              <a:rPr lang="en-US" smtClean="0"/>
              <a:t>3</a:t>
            </a:fld>
            <a:endParaRPr lang="en-US"/>
          </a:p>
        </p:txBody>
      </p:sp>
    </p:spTree>
    <p:extLst>
      <p:ext uri="{BB962C8B-B14F-4D97-AF65-F5344CB8AC3E}">
        <p14:creationId xmlns:p14="http://schemas.microsoft.com/office/powerpoint/2010/main" val="36453431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Earlier we briefly mentioned “services your app makes available to other apps”. This seems out of place, with it being in the middle of our expose on activities.</a:t>
            </a:r>
          </a:p>
          <a:p>
            <a:endParaRPr lang="en-US" dirty="0"/>
          </a:p>
          <a:p>
            <a:r>
              <a:rPr lang="en-US" dirty="0"/>
              <a:t>However, Android also has another interesting design decision: Intents.</a:t>
            </a:r>
          </a:p>
          <a:p>
            <a:endParaRPr lang="en-US" dirty="0"/>
          </a:p>
          <a:p>
            <a:r>
              <a:rPr lang="en-US" dirty="0"/>
              <a:t>Officially, an Intent is “a messaging object you can use to request an action from another app component.” </a:t>
            </a:r>
          </a:p>
          <a:p>
            <a:endParaRPr lang="en-US" dirty="0"/>
          </a:p>
          <a:p>
            <a:r>
              <a:rPr lang="en-US" dirty="0"/>
              <a:t>Intents can have extras, flags, and actions.</a:t>
            </a:r>
          </a:p>
          <a:p>
            <a:endParaRPr lang="en-US" dirty="0"/>
          </a:p>
          <a:p>
            <a:r>
              <a:rPr lang="en-US" dirty="0"/>
              <a:t>Typically, when writing android applications, you rarely call other code to execute. Instead, you usually end up writing code that is executed by the system, and then asking the system to execute your code.</a:t>
            </a:r>
          </a:p>
          <a:p>
            <a:endParaRPr lang="en-US" dirty="0"/>
          </a:p>
          <a:p>
            <a:r>
              <a:rPr lang="en-US" dirty="0"/>
              <a:t>Intents are versatile in they you can not only ask android to execute parts of your own code, you can also ask Android to execute parts of other people’s apps. The most visible application of this is the “Send to” button on Android.</a:t>
            </a:r>
          </a:p>
          <a:p>
            <a:endParaRPr lang="en-US" dirty="0"/>
          </a:p>
          <a:p>
            <a:r>
              <a:rPr lang="en-US" dirty="0"/>
              <a:t>Let’s say that our </a:t>
            </a:r>
            <a:r>
              <a:rPr lang="en-US" dirty="0" err="1"/>
              <a:t>todo</a:t>
            </a:r>
            <a:r>
              <a:rPr lang="en-US" dirty="0"/>
              <a:t> list app has a menu item to send a picture of our </a:t>
            </a:r>
            <a:r>
              <a:rPr lang="en-US" dirty="0" err="1"/>
              <a:t>todo</a:t>
            </a:r>
            <a:r>
              <a:rPr lang="en-US" dirty="0"/>
              <a:t> list to someone. When we select that menu item a chooser window pops up, asking us whether we’d like to share the list by email, send to google plus, send to OneNote, and so on.</a:t>
            </a:r>
          </a:p>
          <a:p>
            <a:endParaRPr lang="en-US" dirty="0"/>
          </a:p>
          <a:p>
            <a:r>
              <a:rPr lang="en-US" dirty="0"/>
              <a:t>How this works under the hood, is that when you select the share item, a broadcast intent with the ACTION_SEND action is sent to the android system. Then, the android system looks at all of the apps on the device and reads their manifest files. If the other apps’ manifest contains an intent filter that matches the intent being sent out by your app, then Android is able to present that app to you in a chooser. If you pick that app in the chooser, android sends the intent to that application, and then the app can process your request.</a:t>
            </a:r>
          </a:p>
          <a:p>
            <a:endParaRPr lang="en-US" dirty="0"/>
          </a:p>
          <a:p>
            <a:r>
              <a:rPr lang="en-US" dirty="0"/>
              <a:t>There are implicit intents, and explicit intent. </a:t>
            </a:r>
          </a:p>
          <a:p>
            <a:r>
              <a:rPr lang="en-US" dirty="0"/>
              <a:t>	- An explicit intent names the component you want. “I want Activity B from </a:t>
            </a:r>
            <a:r>
              <a:rPr lang="en-US" dirty="0" err="1"/>
              <a:t>com.stefanm.webtodo</a:t>
            </a:r>
            <a:r>
              <a:rPr lang="en-US" dirty="0"/>
              <a:t>”</a:t>
            </a:r>
          </a:p>
          <a:p>
            <a:r>
              <a:rPr lang="en-US" dirty="0"/>
              <a:t>	-An implicit intent is more tightly bound to an action you want to perform. It’s like saying “I want someone to take a picture, and I want the photo taken.”  </a:t>
            </a:r>
          </a:p>
        </p:txBody>
      </p:sp>
      <p:sp>
        <p:nvSpPr>
          <p:cNvPr id="4" name="Slide Number Placeholder 3"/>
          <p:cNvSpPr>
            <a:spLocks noGrp="1"/>
          </p:cNvSpPr>
          <p:nvPr>
            <p:ph type="sldNum" sz="quarter" idx="10"/>
          </p:nvPr>
        </p:nvSpPr>
        <p:spPr/>
        <p:txBody>
          <a:bodyPr/>
          <a:lstStyle/>
          <a:p>
            <a:fld id="{FA76C0A1-0D77-4C70-9571-7F07C829767B}" type="slidenum">
              <a:rPr lang="en-US" smtClean="0"/>
              <a:t>24</a:t>
            </a:fld>
            <a:endParaRPr lang="en-US"/>
          </a:p>
        </p:txBody>
      </p:sp>
    </p:spTree>
    <p:extLst>
      <p:ext uri="{BB962C8B-B14F-4D97-AF65-F5344CB8AC3E}">
        <p14:creationId xmlns:p14="http://schemas.microsoft.com/office/powerpoint/2010/main" val="17091125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Briefly mention back stack</a:t>
            </a:r>
          </a:p>
          <a:p>
            <a:endParaRPr lang="en-US" dirty="0"/>
          </a:p>
          <a:p>
            <a:r>
              <a:rPr lang="en-US" dirty="0"/>
              <a:t>Override </a:t>
            </a:r>
            <a:r>
              <a:rPr lang="en-US" dirty="0" err="1"/>
              <a:t>onBackPressed</a:t>
            </a:r>
            <a:r>
              <a:rPr lang="en-US" dirty="0"/>
              <a:t> if needed</a:t>
            </a:r>
          </a:p>
          <a:p>
            <a:endParaRPr lang="en-US" dirty="0"/>
          </a:p>
          <a:p>
            <a:r>
              <a:rPr lang="en-US" dirty="0"/>
              <a:t>Consider overriding </a:t>
            </a:r>
            <a:r>
              <a:rPr lang="en-US" dirty="0" err="1"/>
              <a:t>onResume</a:t>
            </a:r>
            <a:r>
              <a:rPr lang="en-US" dirty="0"/>
              <a:t> to go to a login activity… something like that.</a:t>
            </a:r>
          </a:p>
          <a:p>
            <a:endParaRPr lang="en-US" dirty="0"/>
          </a:p>
          <a:p>
            <a:r>
              <a:rPr lang="en-US" dirty="0"/>
              <a:t>Navigation in Android is one of its sore spots compared to iOS.</a:t>
            </a:r>
          </a:p>
          <a:p>
            <a:endParaRPr lang="en-US" dirty="0"/>
          </a:p>
        </p:txBody>
      </p:sp>
      <p:sp>
        <p:nvSpPr>
          <p:cNvPr id="4" name="Slide Number Placeholder 3"/>
          <p:cNvSpPr>
            <a:spLocks noGrp="1"/>
          </p:cNvSpPr>
          <p:nvPr>
            <p:ph type="sldNum" sz="quarter" idx="10"/>
          </p:nvPr>
        </p:nvSpPr>
        <p:spPr/>
        <p:txBody>
          <a:bodyPr/>
          <a:lstStyle/>
          <a:p>
            <a:fld id="{FA76C0A1-0D77-4C70-9571-7F07C829767B}" type="slidenum">
              <a:rPr lang="en-US" smtClean="0"/>
              <a:t>25</a:t>
            </a:fld>
            <a:endParaRPr lang="en-US"/>
          </a:p>
        </p:txBody>
      </p:sp>
    </p:spTree>
    <p:extLst>
      <p:ext uri="{BB962C8B-B14F-4D97-AF65-F5344CB8AC3E}">
        <p14:creationId xmlns:p14="http://schemas.microsoft.com/office/powerpoint/2010/main" val="223473682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Android also allows you to start another activity for a result. </a:t>
            </a:r>
          </a:p>
          <a:p>
            <a:endParaRPr lang="en-US" dirty="0"/>
          </a:p>
          <a:p>
            <a:r>
              <a:rPr lang="en-US" dirty="0"/>
              <a:t>The idea is that your activity needs to ask the user a “question”, such as getting a photo, requesting the user to select a profile, etc.</a:t>
            </a:r>
          </a:p>
          <a:p>
            <a:endParaRPr lang="en-US" dirty="0"/>
          </a:p>
          <a:p>
            <a:r>
              <a:rPr lang="en-US" dirty="0"/>
              <a:t>Your activity can start the “asking activity” for a result. That other activity launches, typically with an extra in the intent saying that is must return a result.</a:t>
            </a:r>
          </a:p>
          <a:p>
            <a:r>
              <a:rPr lang="en-US" dirty="0"/>
              <a:t>That second activity eventually calls</a:t>
            </a:r>
          </a:p>
          <a:p>
            <a:endParaRPr lang="en-US" dirty="0"/>
          </a:p>
          <a:p>
            <a:r>
              <a:rPr lang="en-US" dirty="0" err="1"/>
              <a:t>setResult</a:t>
            </a:r>
            <a:r>
              <a:rPr lang="en-US" dirty="0"/>
              <a:t>()</a:t>
            </a:r>
          </a:p>
          <a:p>
            <a:r>
              <a:rPr lang="en-US" dirty="0"/>
              <a:t>Finish()</a:t>
            </a:r>
          </a:p>
          <a:p>
            <a:endParaRPr lang="en-US" dirty="0"/>
          </a:p>
          <a:p>
            <a:r>
              <a:rPr lang="en-US" dirty="0"/>
              <a:t>And then control is returned to your activity.</a:t>
            </a:r>
          </a:p>
          <a:p>
            <a:endParaRPr lang="en-US" dirty="0"/>
          </a:p>
          <a:p>
            <a:endParaRPr lang="en-US" dirty="0"/>
          </a:p>
          <a:p>
            <a:r>
              <a:rPr lang="en-US" dirty="0"/>
              <a:t>Start activity for result, </a:t>
            </a:r>
            <a:r>
              <a:rPr lang="en-US" dirty="0" err="1"/>
              <a:t>onactivity</a:t>
            </a:r>
            <a:r>
              <a:rPr lang="en-US" dirty="0"/>
              <a:t> result</a:t>
            </a:r>
          </a:p>
          <a:p>
            <a:endParaRPr lang="en-US" dirty="0"/>
          </a:p>
          <a:p>
            <a:endParaRPr lang="en-US" dirty="0"/>
          </a:p>
          <a:p>
            <a:r>
              <a:rPr lang="en-US" dirty="0" err="1"/>
              <a:t>Startactivity</a:t>
            </a:r>
            <a:r>
              <a:rPr lang="en-US" dirty="0"/>
              <a:t> for result.</a:t>
            </a:r>
          </a:p>
          <a:p>
            <a:endParaRPr lang="en-US" dirty="0"/>
          </a:p>
          <a:p>
            <a:r>
              <a:rPr lang="en-US" dirty="0"/>
              <a:t>Other activity calls </a:t>
            </a:r>
            <a:r>
              <a:rPr lang="en-US" dirty="0" err="1"/>
              <a:t>SetResult</a:t>
            </a:r>
            <a:r>
              <a:rPr lang="en-US" dirty="0"/>
              <a:t>() then finishes</a:t>
            </a:r>
          </a:p>
          <a:p>
            <a:endParaRPr lang="en-US" dirty="0"/>
          </a:p>
          <a:p>
            <a:r>
              <a:rPr lang="en-US" dirty="0"/>
              <a:t>Then we jump back to where we were in </a:t>
            </a:r>
            <a:r>
              <a:rPr lang="en-US" dirty="0" err="1"/>
              <a:t>onActivityResult</a:t>
            </a:r>
            <a:r>
              <a:rPr lang="en-US" dirty="0"/>
              <a:t>.</a:t>
            </a:r>
          </a:p>
        </p:txBody>
      </p:sp>
      <p:sp>
        <p:nvSpPr>
          <p:cNvPr id="4" name="Slide Number Placeholder 3"/>
          <p:cNvSpPr>
            <a:spLocks noGrp="1"/>
          </p:cNvSpPr>
          <p:nvPr>
            <p:ph type="sldNum" sz="quarter" idx="10"/>
          </p:nvPr>
        </p:nvSpPr>
        <p:spPr/>
        <p:txBody>
          <a:bodyPr/>
          <a:lstStyle/>
          <a:p>
            <a:fld id="{FA76C0A1-0D77-4C70-9571-7F07C829767B}" type="slidenum">
              <a:rPr lang="en-US" smtClean="0"/>
              <a:t>26</a:t>
            </a:fld>
            <a:endParaRPr lang="en-US"/>
          </a:p>
        </p:txBody>
      </p:sp>
    </p:spTree>
    <p:extLst>
      <p:ext uri="{BB962C8B-B14F-4D97-AF65-F5344CB8AC3E}">
        <p14:creationId xmlns:p14="http://schemas.microsoft.com/office/powerpoint/2010/main" val="29290291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Segue into next section.</a:t>
            </a:r>
          </a:p>
          <a:p>
            <a:endParaRPr lang="en-US" dirty="0"/>
          </a:p>
          <a:p>
            <a:r>
              <a:rPr lang="en-US" dirty="0" err="1"/>
              <a:t>Breifly</a:t>
            </a:r>
            <a:r>
              <a:rPr lang="en-US" dirty="0"/>
              <a:t> mention that Fragments exist, have their own life cycle, and are like “Sub activities”.</a:t>
            </a:r>
          </a:p>
          <a:p>
            <a:endParaRPr lang="en-US" dirty="0"/>
          </a:p>
          <a:p>
            <a:endParaRPr lang="en-US" dirty="0"/>
          </a:p>
          <a:p>
            <a:r>
              <a:rPr lang="en-US" dirty="0"/>
              <a:t>Layout XML. Defined at dev time, populated/inflated at run time.</a:t>
            </a:r>
          </a:p>
          <a:p>
            <a:endParaRPr lang="en-US" dirty="0"/>
          </a:p>
          <a:p>
            <a:r>
              <a:rPr lang="en-US" dirty="0"/>
              <a:t>Screenshots of UI builder.</a:t>
            </a:r>
          </a:p>
          <a:p>
            <a:endParaRPr lang="en-US" dirty="0"/>
          </a:p>
          <a:p>
            <a:r>
              <a:rPr lang="en-US" dirty="0"/>
              <a:t>Emphasize keeping good </a:t>
            </a:r>
            <a:r>
              <a:rPr lang="en-US" dirty="0" err="1"/>
              <a:t>ui</a:t>
            </a:r>
            <a:r>
              <a:rPr lang="en-US" dirty="0"/>
              <a:t> names. </a:t>
            </a:r>
          </a:p>
          <a:p>
            <a:endParaRPr lang="en-US" dirty="0"/>
          </a:p>
          <a:p>
            <a:r>
              <a:rPr lang="en-US" dirty="0"/>
              <a:t>Talk about R</a:t>
            </a:r>
          </a:p>
          <a:p>
            <a:endParaRPr lang="en-US" dirty="0"/>
          </a:p>
          <a:p>
            <a:r>
              <a:rPr lang="en-US" dirty="0"/>
              <a:t>Talk about </a:t>
            </a:r>
            <a:r>
              <a:rPr lang="en-US" dirty="0" err="1"/>
              <a:t>Butterknife</a:t>
            </a:r>
            <a:r>
              <a:rPr lang="en-US" dirty="0"/>
              <a:t>.</a:t>
            </a:r>
          </a:p>
          <a:p>
            <a:endParaRPr lang="en-US" dirty="0"/>
          </a:p>
          <a:p>
            <a:r>
              <a:rPr lang="en-US" dirty="0"/>
              <a:t>Talk about the events. </a:t>
            </a:r>
            <a:r>
              <a:rPr lang="en-US" dirty="0" err="1"/>
              <a:t>OnItemClick</a:t>
            </a:r>
            <a:r>
              <a:rPr lang="en-US" dirty="0"/>
              <a:t>, </a:t>
            </a:r>
            <a:r>
              <a:rPr lang="en-US" dirty="0" err="1"/>
              <a:t>onClick</a:t>
            </a:r>
            <a:r>
              <a:rPr lang="en-US" dirty="0"/>
              <a:t>, </a:t>
            </a:r>
            <a:r>
              <a:rPr lang="en-US" dirty="0" err="1"/>
              <a:t>onLongClick</a:t>
            </a:r>
            <a:r>
              <a:rPr lang="en-US" dirty="0"/>
              <a:t>. </a:t>
            </a:r>
          </a:p>
          <a:p>
            <a:endParaRPr lang="en-US" dirty="0"/>
          </a:p>
          <a:p>
            <a:r>
              <a:rPr lang="en-US" dirty="0"/>
              <a:t>Mention list views.</a:t>
            </a:r>
          </a:p>
          <a:p>
            <a:endParaRPr lang="en-US" dirty="0"/>
          </a:p>
          <a:p>
            <a:r>
              <a:rPr lang="en-US" dirty="0"/>
              <a:t>List Item views.</a:t>
            </a:r>
          </a:p>
          <a:p>
            <a:endParaRPr lang="en-US" dirty="0"/>
          </a:p>
          <a:p>
            <a:r>
              <a:rPr lang="en-US" dirty="0"/>
              <a:t>List adapters.</a:t>
            </a:r>
          </a:p>
          <a:p>
            <a:endParaRPr lang="en-US" dirty="0"/>
          </a:p>
          <a:p>
            <a:endParaRPr lang="en-US" dirty="0"/>
          </a:p>
        </p:txBody>
      </p:sp>
      <p:sp>
        <p:nvSpPr>
          <p:cNvPr id="4" name="Slide Number Placeholder 3"/>
          <p:cNvSpPr>
            <a:spLocks noGrp="1"/>
          </p:cNvSpPr>
          <p:nvPr>
            <p:ph type="sldNum" sz="quarter" idx="10"/>
          </p:nvPr>
        </p:nvSpPr>
        <p:spPr/>
        <p:txBody>
          <a:bodyPr/>
          <a:lstStyle/>
          <a:p>
            <a:fld id="{FA76C0A1-0D77-4C70-9571-7F07C829767B}" type="slidenum">
              <a:rPr lang="en-US" smtClean="0"/>
              <a:t>28</a:t>
            </a:fld>
            <a:endParaRPr lang="en-US"/>
          </a:p>
        </p:txBody>
      </p:sp>
    </p:spTree>
    <p:extLst>
      <p:ext uri="{BB962C8B-B14F-4D97-AF65-F5344CB8AC3E}">
        <p14:creationId xmlns:p14="http://schemas.microsoft.com/office/powerpoint/2010/main" val="394143767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Android provides a wide variety of widgets that can be used in an application.</a:t>
            </a:r>
          </a:p>
          <a:p>
            <a:endParaRPr lang="en-US" dirty="0"/>
          </a:p>
          <a:p>
            <a:r>
              <a:rPr lang="en-US" dirty="0"/>
              <a:t>It has the usual buttons, spinners, checkboxes, and so on.</a:t>
            </a:r>
          </a:p>
          <a:p>
            <a:endParaRPr lang="en-US" dirty="0"/>
          </a:p>
          <a:p>
            <a:r>
              <a:rPr lang="en-US" dirty="0"/>
              <a:t>It also has a several fancier widgets, like the </a:t>
            </a:r>
            <a:r>
              <a:rPr lang="en-US" dirty="0" err="1"/>
              <a:t>ListView</a:t>
            </a:r>
            <a:r>
              <a:rPr lang="en-US" dirty="0"/>
              <a:t> and </a:t>
            </a:r>
            <a:r>
              <a:rPr lang="en-US" dirty="0" err="1"/>
              <a:t>GridView</a:t>
            </a:r>
            <a:r>
              <a:rPr lang="en-US" dirty="0"/>
              <a:t>. These widgets are notable since each item in a list view or grid view can have it’s own separate layout.</a:t>
            </a:r>
          </a:p>
          <a:p>
            <a:endParaRPr lang="en-US" dirty="0"/>
          </a:p>
          <a:p>
            <a:r>
              <a:rPr lang="en-US" dirty="0"/>
              <a:t>There is also a </a:t>
            </a:r>
            <a:r>
              <a:rPr lang="en-US" dirty="0" err="1"/>
              <a:t>RecyclerView</a:t>
            </a:r>
            <a:r>
              <a:rPr lang="en-US" dirty="0"/>
              <a:t>, which we won’t get into today. Mention it’s the Facebook news feed</a:t>
            </a:r>
          </a:p>
          <a:p>
            <a:endParaRPr lang="en-US" dirty="0"/>
          </a:p>
          <a:p>
            <a:r>
              <a:rPr lang="en-US" dirty="0"/>
              <a:t>As well, Android has Fragments, which are, conceptually, “Sub-activities”.</a:t>
            </a:r>
          </a:p>
          <a:p>
            <a:endParaRPr lang="en-US" dirty="0"/>
          </a:p>
          <a:p>
            <a:endParaRPr lang="en-US" dirty="0"/>
          </a:p>
        </p:txBody>
      </p:sp>
      <p:sp>
        <p:nvSpPr>
          <p:cNvPr id="4" name="Slide Number Placeholder 3"/>
          <p:cNvSpPr>
            <a:spLocks noGrp="1"/>
          </p:cNvSpPr>
          <p:nvPr>
            <p:ph type="sldNum" sz="quarter" idx="10"/>
          </p:nvPr>
        </p:nvSpPr>
        <p:spPr/>
        <p:txBody>
          <a:bodyPr/>
          <a:lstStyle/>
          <a:p>
            <a:fld id="{FA76C0A1-0D77-4C70-9571-7F07C829767B}" type="slidenum">
              <a:rPr lang="en-US" smtClean="0"/>
              <a:t>29</a:t>
            </a:fld>
            <a:endParaRPr lang="en-US"/>
          </a:p>
        </p:txBody>
      </p:sp>
    </p:spTree>
    <p:extLst>
      <p:ext uri="{BB962C8B-B14F-4D97-AF65-F5344CB8AC3E}">
        <p14:creationId xmlns:p14="http://schemas.microsoft.com/office/powerpoint/2010/main" val="32359034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important to have your layout scale to multiple screen sizes and aspect ratios.</a:t>
            </a:r>
          </a:p>
          <a:p>
            <a:endParaRPr lang="en-US" dirty="0"/>
          </a:p>
          <a:p>
            <a:r>
              <a:rPr lang="en-US" dirty="0"/>
              <a:t>For this reason, we need a way to make layouts expand proportionally to have their components fill the space allotted.</a:t>
            </a:r>
          </a:p>
          <a:p>
            <a:endParaRPr lang="en-US" dirty="0"/>
          </a:p>
          <a:p>
            <a:r>
              <a:rPr lang="en-US" dirty="0"/>
              <a:t>The traditional way to do this was to nest Linear and Relative layouts in each other.</a:t>
            </a:r>
          </a:p>
          <a:p>
            <a:endParaRPr lang="en-US" dirty="0"/>
          </a:p>
          <a:p>
            <a:r>
              <a:rPr lang="en-US" dirty="0"/>
              <a:t>Recently, however, Android added Constraint Layouts as a straightforward way to arrange UI Elements.</a:t>
            </a:r>
          </a:p>
          <a:p>
            <a:endParaRPr lang="en-US" dirty="0"/>
          </a:p>
          <a:p>
            <a:endParaRPr lang="en-US" dirty="0"/>
          </a:p>
        </p:txBody>
      </p:sp>
      <p:sp>
        <p:nvSpPr>
          <p:cNvPr id="4" name="Slide Number Placeholder 3"/>
          <p:cNvSpPr>
            <a:spLocks noGrp="1"/>
          </p:cNvSpPr>
          <p:nvPr>
            <p:ph type="sldNum" sz="quarter" idx="10"/>
          </p:nvPr>
        </p:nvSpPr>
        <p:spPr/>
        <p:txBody>
          <a:bodyPr/>
          <a:lstStyle/>
          <a:p>
            <a:fld id="{FA76C0A1-0D77-4C70-9571-7F07C829767B}" type="slidenum">
              <a:rPr lang="en-US" smtClean="0"/>
              <a:t>30</a:t>
            </a:fld>
            <a:endParaRPr lang="en-US"/>
          </a:p>
        </p:txBody>
      </p:sp>
    </p:spTree>
    <p:extLst>
      <p:ext uri="{BB962C8B-B14F-4D97-AF65-F5344CB8AC3E}">
        <p14:creationId xmlns:p14="http://schemas.microsoft.com/office/powerpoint/2010/main" val="108579593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Ask who’s done any Visual Basic programming?</a:t>
            </a:r>
          </a:p>
          <a:p>
            <a:endParaRPr lang="en-US" dirty="0"/>
          </a:p>
          <a:p>
            <a:endParaRPr lang="en-US" dirty="0"/>
          </a:p>
        </p:txBody>
      </p:sp>
      <p:sp>
        <p:nvSpPr>
          <p:cNvPr id="4" name="Slide Number Placeholder 3"/>
          <p:cNvSpPr>
            <a:spLocks noGrp="1"/>
          </p:cNvSpPr>
          <p:nvPr>
            <p:ph type="sldNum" sz="quarter" idx="10"/>
          </p:nvPr>
        </p:nvSpPr>
        <p:spPr/>
        <p:txBody>
          <a:bodyPr/>
          <a:lstStyle/>
          <a:p>
            <a:fld id="{FA76C0A1-0D77-4C70-9571-7F07C829767B}" type="slidenum">
              <a:rPr lang="en-US" smtClean="0"/>
              <a:t>32</a:t>
            </a:fld>
            <a:endParaRPr lang="en-US"/>
          </a:p>
        </p:txBody>
      </p:sp>
    </p:spTree>
    <p:extLst>
      <p:ext uri="{BB962C8B-B14F-4D97-AF65-F5344CB8AC3E}">
        <p14:creationId xmlns:p14="http://schemas.microsoft.com/office/powerpoint/2010/main" val="163405506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Remember how I mentioned there was setup work in the </a:t>
            </a:r>
            <a:r>
              <a:rPr lang="en-US" dirty="0" err="1"/>
              <a:t>onCreate</a:t>
            </a:r>
            <a:r>
              <a:rPr lang="en-US" dirty="0"/>
              <a:t>? </a:t>
            </a:r>
          </a:p>
          <a:p>
            <a:endParaRPr lang="en-US" dirty="0"/>
          </a:p>
          <a:p>
            <a:r>
              <a:rPr lang="en-US" dirty="0"/>
              <a:t>Well, the classical way </a:t>
            </a:r>
          </a:p>
          <a:p>
            <a:endParaRPr lang="en-US" dirty="0"/>
          </a:p>
          <a:p>
            <a:r>
              <a:rPr lang="en-US" dirty="0"/>
              <a:t>Pull example code from </a:t>
            </a:r>
            <a:r>
              <a:rPr lang="en-US" dirty="0" err="1"/>
              <a:t>Qasper</a:t>
            </a:r>
            <a:r>
              <a:rPr lang="en-US" dirty="0"/>
              <a:t>.</a:t>
            </a:r>
          </a:p>
          <a:p>
            <a:endParaRPr lang="en-US" dirty="0"/>
          </a:p>
          <a:p>
            <a:r>
              <a:rPr lang="en-US" dirty="0"/>
              <a:t>Briefly mention that we’re going to get much more example driven for this part.</a:t>
            </a:r>
          </a:p>
        </p:txBody>
      </p:sp>
      <p:sp>
        <p:nvSpPr>
          <p:cNvPr id="4" name="Slide Number Placeholder 3"/>
          <p:cNvSpPr>
            <a:spLocks noGrp="1"/>
          </p:cNvSpPr>
          <p:nvPr>
            <p:ph type="sldNum" sz="quarter" idx="10"/>
          </p:nvPr>
        </p:nvSpPr>
        <p:spPr/>
        <p:txBody>
          <a:bodyPr/>
          <a:lstStyle/>
          <a:p>
            <a:fld id="{FA76C0A1-0D77-4C70-9571-7F07C829767B}" type="slidenum">
              <a:rPr lang="en-US" smtClean="0"/>
              <a:t>33</a:t>
            </a:fld>
            <a:endParaRPr lang="en-US"/>
          </a:p>
        </p:txBody>
      </p:sp>
    </p:spTree>
    <p:extLst>
      <p:ext uri="{BB962C8B-B14F-4D97-AF65-F5344CB8AC3E}">
        <p14:creationId xmlns:p14="http://schemas.microsoft.com/office/powerpoint/2010/main" val="393775038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Mention how in the adapter we use a layout </a:t>
            </a:r>
            <a:r>
              <a:rPr lang="en-US" dirty="0" err="1"/>
              <a:t>inflater</a:t>
            </a:r>
            <a:r>
              <a:rPr lang="en-US" dirty="0"/>
              <a:t> to manually inflate the xml into a layout.</a:t>
            </a:r>
          </a:p>
          <a:p>
            <a:endParaRPr lang="en-US" dirty="0"/>
          </a:p>
          <a:p>
            <a:r>
              <a:rPr lang="en-US" dirty="0"/>
              <a:t>//TODO show the adapter code here.,</a:t>
            </a:r>
          </a:p>
          <a:p>
            <a:endParaRPr lang="en-US" dirty="0"/>
          </a:p>
          <a:p>
            <a:r>
              <a:rPr lang="en-US" dirty="0"/>
              <a:t>An adapter is the layer between a backing data store, such as an Array or Content Provider. </a:t>
            </a:r>
          </a:p>
          <a:p>
            <a:endParaRPr lang="en-US" dirty="0"/>
          </a:p>
          <a:p>
            <a:r>
              <a:rPr lang="en-US" dirty="0"/>
              <a:t>An adapter is registered to a list view or grid. When Android needs to paint a set of data into a list or grid view, it asks the adapter registered to it to take the item, and return a populated view. Android then injects the views into the List View or Grid View.</a:t>
            </a:r>
          </a:p>
          <a:p>
            <a:endParaRPr lang="en-US" dirty="0"/>
          </a:p>
          <a:p>
            <a:r>
              <a:rPr lang="en-US" dirty="0"/>
              <a:t>It’s important to mention here that recycler views exist. Recycler views are more resource efficient: the parts of the Recycler View that have sub views injected into them are recycled once the sub view is no longer visible. </a:t>
            </a:r>
          </a:p>
        </p:txBody>
      </p:sp>
      <p:sp>
        <p:nvSpPr>
          <p:cNvPr id="4" name="Slide Number Placeholder 3"/>
          <p:cNvSpPr>
            <a:spLocks noGrp="1"/>
          </p:cNvSpPr>
          <p:nvPr>
            <p:ph type="sldNum" sz="quarter" idx="10"/>
          </p:nvPr>
        </p:nvSpPr>
        <p:spPr/>
        <p:txBody>
          <a:bodyPr/>
          <a:lstStyle/>
          <a:p>
            <a:fld id="{FA76C0A1-0D77-4C70-9571-7F07C829767B}" type="slidenum">
              <a:rPr lang="en-US" smtClean="0"/>
              <a:t>35</a:t>
            </a:fld>
            <a:endParaRPr lang="en-US"/>
          </a:p>
        </p:txBody>
      </p:sp>
    </p:spTree>
    <p:extLst>
      <p:ext uri="{BB962C8B-B14F-4D97-AF65-F5344CB8AC3E}">
        <p14:creationId xmlns:p14="http://schemas.microsoft.com/office/powerpoint/2010/main" val="47317238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Threads = bad</a:t>
            </a:r>
          </a:p>
          <a:p>
            <a:endParaRPr lang="en-US" dirty="0"/>
          </a:p>
          <a:p>
            <a:r>
              <a:rPr lang="en-US" dirty="0" err="1"/>
              <a:t>AsyncTask</a:t>
            </a:r>
            <a:r>
              <a:rPr lang="en-US" dirty="0"/>
              <a:t> = good</a:t>
            </a:r>
          </a:p>
          <a:p>
            <a:endParaRPr lang="en-US" dirty="0"/>
          </a:p>
          <a:p>
            <a:r>
              <a:rPr lang="en-US" dirty="0"/>
              <a:t>Briefly mention thread executors. </a:t>
            </a:r>
          </a:p>
          <a:p>
            <a:endParaRPr lang="en-US" dirty="0"/>
          </a:p>
          <a:p>
            <a:r>
              <a:rPr lang="en-US" dirty="0"/>
              <a:t>Event Bus works too.</a:t>
            </a:r>
          </a:p>
        </p:txBody>
      </p:sp>
      <p:sp>
        <p:nvSpPr>
          <p:cNvPr id="4" name="Slide Number Placeholder 3"/>
          <p:cNvSpPr>
            <a:spLocks noGrp="1"/>
          </p:cNvSpPr>
          <p:nvPr>
            <p:ph type="sldNum" sz="quarter" idx="10"/>
          </p:nvPr>
        </p:nvSpPr>
        <p:spPr/>
        <p:txBody>
          <a:bodyPr/>
          <a:lstStyle/>
          <a:p>
            <a:fld id="{FA76C0A1-0D77-4C70-9571-7F07C829767B}" type="slidenum">
              <a:rPr lang="en-US" smtClean="0"/>
              <a:t>37</a:t>
            </a:fld>
            <a:endParaRPr lang="en-US"/>
          </a:p>
        </p:txBody>
      </p:sp>
    </p:spTree>
    <p:extLst>
      <p:ext uri="{BB962C8B-B14F-4D97-AF65-F5344CB8AC3E}">
        <p14:creationId xmlns:p14="http://schemas.microsoft.com/office/powerpoint/2010/main" val="22854118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20,000ft overview.</a:t>
            </a:r>
          </a:p>
          <a:p>
            <a:endParaRPr lang="en-US" dirty="0"/>
          </a:p>
          <a:p>
            <a:r>
              <a:rPr lang="en-US" dirty="0"/>
              <a:t>Android can be thought of as a very special Linux-based operating system. </a:t>
            </a:r>
          </a:p>
          <a:p>
            <a:endParaRPr lang="en-US" dirty="0"/>
          </a:p>
          <a:p>
            <a:r>
              <a:rPr lang="en-US" dirty="0"/>
              <a:t>It has a Linux kernel way deep under the hood that does all of the usual operating system things: </a:t>
            </a:r>
          </a:p>
          <a:p>
            <a:r>
              <a:rPr lang="en-US" dirty="0"/>
              <a:t>	- Hardware drivers,</a:t>
            </a:r>
          </a:p>
          <a:p>
            <a:r>
              <a:rPr lang="en-US" dirty="0"/>
              <a:t>	- Threading, Inter-Process Communication</a:t>
            </a:r>
          </a:p>
          <a:p>
            <a:r>
              <a:rPr lang="en-US" dirty="0"/>
              <a:t>	- Power Management</a:t>
            </a:r>
          </a:p>
          <a:p>
            <a:endParaRPr lang="en-US" dirty="0"/>
          </a:p>
          <a:p>
            <a:r>
              <a:rPr lang="en-US" dirty="0"/>
              <a:t>Further up the ladder, there are the Android System Services. These provide niceties such as:</a:t>
            </a:r>
          </a:p>
          <a:p>
            <a:r>
              <a:rPr lang="en-US" dirty="0"/>
              <a:t>	-Graphical display, window management, </a:t>
            </a:r>
          </a:p>
          <a:p>
            <a:r>
              <a:rPr lang="en-US" dirty="0"/>
              <a:t>	- Input handling</a:t>
            </a:r>
          </a:p>
          <a:p>
            <a:r>
              <a:rPr lang="en-US" dirty="0"/>
              <a:t>	- Media/Sound Routing</a:t>
            </a:r>
          </a:p>
          <a:p>
            <a:r>
              <a:rPr lang="en-US" dirty="0"/>
              <a:t>	- Unified search</a:t>
            </a:r>
          </a:p>
          <a:p>
            <a:r>
              <a:rPr lang="en-US" dirty="0"/>
              <a:t>Tightly-integrated system services allowed Mobile computing to evolve from thinks like GPE (shown above) and Windows CE into modern mobile environments like Android and iOS.</a:t>
            </a:r>
          </a:p>
          <a:p>
            <a:endParaRPr lang="en-US" dirty="0"/>
          </a:p>
          <a:p>
            <a:r>
              <a:rPr lang="en-US" dirty="0"/>
              <a:t>Most Android Developers only work with the APIs (Application Programming Interfaces) exposed in the “Application Framework” layer, however. </a:t>
            </a:r>
          </a:p>
          <a:p>
            <a:r>
              <a:rPr lang="en-US" dirty="0"/>
              <a:t>But, if you decide to build your own Android device, or get into making custom Android ROMs, then the rest of these layers are quite important.</a:t>
            </a:r>
          </a:p>
          <a:p>
            <a:endParaRPr lang="en-US" dirty="0"/>
          </a:p>
          <a:p>
            <a:endParaRPr lang="en-US" dirty="0"/>
          </a:p>
          <a:p>
            <a:r>
              <a:rPr lang="en-US" dirty="0"/>
              <a:t>Picture source:</a:t>
            </a:r>
          </a:p>
          <a:p>
            <a:r>
              <a:rPr lang="en-US" dirty="0"/>
              <a:t>https://source.android.com/devices/</a:t>
            </a:r>
          </a:p>
        </p:txBody>
      </p:sp>
      <p:sp>
        <p:nvSpPr>
          <p:cNvPr id="4" name="Slide Number Placeholder 3"/>
          <p:cNvSpPr>
            <a:spLocks noGrp="1"/>
          </p:cNvSpPr>
          <p:nvPr>
            <p:ph type="sldNum" sz="quarter" idx="10"/>
          </p:nvPr>
        </p:nvSpPr>
        <p:spPr/>
        <p:txBody>
          <a:bodyPr/>
          <a:lstStyle/>
          <a:p>
            <a:fld id="{E739A451-7B76-4530-866D-45CB85D2C2A2}" type="slidenum">
              <a:rPr lang="en-US" smtClean="0"/>
              <a:t>5</a:t>
            </a:fld>
            <a:endParaRPr lang="en-US"/>
          </a:p>
        </p:txBody>
      </p:sp>
    </p:spTree>
    <p:extLst>
      <p:ext uri="{BB962C8B-B14F-4D97-AF65-F5344CB8AC3E}">
        <p14:creationId xmlns:p14="http://schemas.microsoft.com/office/powerpoint/2010/main" val="367407208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Services in UI Thread. Make sure to use threads.</a:t>
            </a:r>
          </a:p>
          <a:p>
            <a:endParaRPr lang="en-US" dirty="0"/>
          </a:p>
          <a:p>
            <a:r>
              <a:rPr lang="en-US" dirty="0"/>
              <a:t>Examples:</a:t>
            </a:r>
          </a:p>
          <a:p>
            <a:r>
              <a:rPr lang="en-US" dirty="0"/>
              <a:t>Fetching services</a:t>
            </a:r>
          </a:p>
          <a:p>
            <a:r>
              <a:rPr lang="en-US" dirty="0"/>
              <a:t>Location Processing Services</a:t>
            </a:r>
          </a:p>
          <a:p>
            <a:r>
              <a:rPr lang="en-US" dirty="0"/>
              <a:t>Authentication/Authorization Services. </a:t>
            </a:r>
          </a:p>
          <a:p>
            <a:endParaRPr lang="en-US" dirty="0"/>
          </a:p>
          <a:p>
            <a:endParaRPr lang="en-US" dirty="0"/>
          </a:p>
          <a:p>
            <a:endParaRPr lang="en-US" dirty="0"/>
          </a:p>
          <a:p>
            <a:r>
              <a:rPr lang="en-US" dirty="0"/>
              <a:t>Multi Process</a:t>
            </a:r>
          </a:p>
          <a:p>
            <a:endParaRPr lang="en-US" dirty="0"/>
          </a:p>
          <a:p>
            <a:endParaRPr lang="en-US" dirty="0"/>
          </a:p>
        </p:txBody>
      </p:sp>
      <p:sp>
        <p:nvSpPr>
          <p:cNvPr id="4" name="Slide Number Placeholder 3"/>
          <p:cNvSpPr>
            <a:spLocks noGrp="1"/>
          </p:cNvSpPr>
          <p:nvPr>
            <p:ph type="sldNum" sz="quarter" idx="10"/>
          </p:nvPr>
        </p:nvSpPr>
        <p:spPr/>
        <p:txBody>
          <a:bodyPr/>
          <a:lstStyle/>
          <a:p>
            <a:fld id="{FA76C0A1-0D77-4C70-9571-7F07C829767B}" type="slidenum">
              <a:rPr lang="en-US" smtClean="0"/>
              <a:t>39</a:t>
            </a:fld>
            <a:endParaRPr lang="en-US"/>
          </a:p>
        </p:txBody>
      </p:sp>
    </p:spTree>
    <p:extLst>
      <p:ext uri="{BB962C8B-B14F-4D97-AF65-F5344CB8AC3E}">
        <p14:creationId xmlns:p14="http://schemas.microsoft.com/office/powerpoint/2010/main" val="245131324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Games?</a:t>
            </a:r>
          </a:p>
        </p:txBody>
      </p:sp>
      <p:sp>
        <p:nvSpPr>
          <p:cNvPr id="4" name="Slide Number Placeholder 3"/>
          <p:cNvSpPr>
            <a:spLocks noGrp="1"/>
          </p:cNvSpPr>
          <p:nvPr>
            <p:ph type="sldNum" sz="quarter" idx="10"/>
          </p:nvPr>
        </p:nvSpPr>
        <p:spPr/>
        <p:txBody>
          <a:bodyPr/>
          <a:lstStyle/>
          <a:p>
            <a:fld id="{FA76C0A1-0D77-4C70-9571-7F07C829767B}" type="slidenum">
              <a:rPr lang="en-US" smtClean="0"/>
              <a:t>40</a:t>
            </a:fld>
            <a:endParaRPr lang="en-US"/>
          </a:p>
        </p:txBody>
      </p:sp>
    </p:spTree>
    <p:extLst>
      <p:ext uri="{BB962C8B-B14F-4D97-AF65-F5344CB8AC3E}">
        <p14:creationId xmlns:p14="http://schemas.microsoft.com/office/powerpoint/2010/main" val="4800175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Kotlin Interlude later?</a:t>
            </a:r>
          </a:p>
          <a:p>
            <a:endParaRPr lang="en-US" dirty="0"/>
          </a:p>
          <a:p>
            <a:endParaRPr lang="en-US" dirty="0"/>
          </a:p>
          <a:p>
            <a:r>
              <a:rPr lang="en-US" dirty="0"/>
              <a:t>Audience: People who’ve done some java. Don’t make this too long, since we’ll lose all the beginners and high school students.</a:t>
            </a:r>
          </a:p>
          <a:p>
            <a:r>
              <a:rPr lang="en-US" dirty="0"/>
              <a:t>Just mention some perks, and some bells and whistles. </a:t>
            </a:r>
          </a:p>
          <a:p>
            <a:endParaRPr lang="en-US" dirty="0"/>
          </a:p>
          <a:p>
            <a:endParaRPr lang="en-US" dirty="0"/>
          </a:p>
          <a:p>
            <a:endParaRPr lang="en-US" dirty="0"/>
          </a:p>
          <a:p>
            <a:r>
              <a:rPr lang="en-US" dirty="0"/>
              <a:t>What is it?</a:t>
            </a:r>
          </a:p>
          <a:p>
            <a:r>
              <a:rPr lang="en-US" dirty="0"/>
              <a:t>Why Kotlin over java?</a:t>
            </a:r>
          </a:p>
          <a:p>
            <a:r>
              <a:rPr lang="en-US" dirty="0"/>
              <a:t>Is it hard to learn?</a:t>
            </a:r>
          </a:p>
          <a:p>
            <a:r>
              <a:rPr lang="en-US" dirty="0"/>
              <a:t>Is it hard to use?</a:t>
            </a:r>
          </a:p>
        </p:txBody>
      </p:sp>
      <p:sp>
        <p:nvSpPr>
          <p:cNvPr id="4" name="Slide Number Placeholder 3"/>
          <p:cNvSpPr>
            <a:spLocks noGrp="1"/>
          </p:cNvSpPr>
          <p:nvPr>
            <p:ph type="sldNum" sz="quarter" idx="10"/>
          </p:nvPr>
        </p:nvSpPr>
        <p:spPr/>
        <p:txBody>
          <a:bodyPr/>
          <a:lstStyle/>
          <a:p>
            <a:fld id="{E739A451-7B76-4530-866D-45CB85D2C2A2}" type="slidenum">
              <a:rPr lang="en-US" smtClean="0"/>
              <a:t>41</a:t>
            </a:fld>
            <a:endParaRPr lang="en-US"/>
          </a:p>
        </p:txBody>
      </p:sp>
    </p:spTree>
    <p:extLst>
      <p:ext uri="{BB962C8B-B14F-4D97-AF65-F5344CB8AC3E}">
        <p14:creationId xmlns:p14="http://schemas.microsoft.com/office/powerpoint/2010/main" val="19565055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first glance, debugging an application on a phone seems daunting:</a:t>
            </a:r>
          </a:p>
          <a:p>
            <a:r>
              <a:rPr lang="en-US" dirty="0"/>
              <a:t>	- How do I install my application on the phone?</a:t>
            </a:r>
          </a:p>
          <a:p>
            <a:r>
              <a:rPr lang="en-US" dirty="0"/>
              <a:t>	- Once it’s installed, how can I do the equivalent of a print statement? Where do these print lines go?</a:t>
            </a:r>
          </a:p>
          <a:p>
            <a:r>
              <a:rPr lang="en-US" dirty="0"/>
              <a:t>	- If my application creates files, how can I download them to my development machine for inspection?</a:t>
            </a:r>
          </a:p>
          <a:p>
            <a:r>
              <a:rPr lang="en-US" dirty="0"/>
              <a:t>	- How do I simulate various scenarios on the phone: No/slow </a:t>
            </a:r>
            <a:r>
              <a:rPr lang="en-US" dirty="0" err="1"/>
              <a:t>wifi</a:t>
            </a:r>
            <a:r>
              <a:rPr lang="en-US" dirty="0"/>
              <a:t>/cellular, different location, network port-forwarding, etc. </a:t>
            </a:r>
          </a:p>
          <a:p>
            <a:r>
              <a:rPr lang="en-US" dirty="0"/>
              <a:t>	- How do I set breakpoints in my code, and how does the phone communicate debug commands to the development machine</a:t>
            </a:r>
          </a:p>
          <a:p>
            <a:endParaRPr lang="en-US" dirty="0"/>
          </a:p>
          <a:p>
            <a:r>
              <a:rPr lang="en-US" dirty="0"/>
              <a:t>All of these questions and more are solved by the “Android Debug Bridge”</a:t>
            </a:r>
          </a:p>
          <a:p>
            <a:endParaRPr lang="en-US" dirty="0"/>
          </a:p>
          <a:p>
            <a:r>
              <a:rPr lang="en-US" dirty="0"/>
              <a:t>There is a command-line </a:t>
            </a:r>
            <a:r>
              <a:rPr lang="en-US" dirty="0" err="1"/>
              <a:t>adb</a:t>
            </a:r>
            <a:r>
              <a:rPr lang="en-US" dirty="0"/>
              <a:t> which is handy, although the most user-friendly use of ADB is in Android Studio, which we’ll get into shortly.</a:t>
            </a:r>
          </a:p>
          <a:p>
            <a:endParaRPr lang="en-US" dirty="0"/>
          </a:p>
          <a:p>
            <a:r>
              <a:rPr lang="en-US" dirty="0"/>
              <a:t>--Talk about how the constraints </a:t>
            </a:r>
          </a:p>
          <a:p>
            <a:endParaRPr lang="en-US" dirty="0"/>
          </a:p>
          <a:p>
            <a:endParaRPr lang="en-US" dirty="0"/>
          </a:p>
          <a:p>
            <a:r>
              <a:rPr lang="en-US" dirty="0"/>
              <a:t>ADB, Emulation, dev tools.</a:t>
            </a:r>
          </a:p>
          <a:p>
            <a:endParaRPr lang="en-US" dirty="0"/>
          </a:p>
          <a:p>
            <a:r>
              <a:rPr lang="en-US" dirty="0"/>
              <a:t>List all the things </a:t>
            </a:r>
            <a:r>
              <a:rPr lang="en-US" dirty="0" err="1"/>
              <a:t>adb</a:t>
            </a:r>
            <a:r>
              <a:rPr lang="en-US" dirty="0"/>
              <a:t> can do.</a:t>
            </a:r>
          </a:p>
          <a:p>
            <a:endParaRPr lang="en-US" dirty="0"/>
          </a:p>
          <a:p>
            <a:r>
              <a:rPr lang="en-US" dirty="0"/>
              <a:t>Segue into the dev tools section.’</a:t>
            </a:r>
          </a:p>
          <a:p>
            <a:endParaRPr lang="en-US" dirty="0"/>
          </a:p>
        </p:txBody>
      </p:sp>
      <p:sp>
        <p:nvSpPr>
          <p:cNvPr id="4" name="Slide Number Placeholder 3"/>
          <p:cNvSpPr>
            <a:spLocks noGrp="1"/>
          </p:cNvSpPr>
          <p:nvPr>
            <p:ph type="sldNum" sz="quarter" idx="10"/>
          </p:nvPr>
        </p:nvSpPr>
        <p:spPr/>
        <p:txBody>
          <a:bodyPr/>
          <a:lstStyle/>
          <a:p>
            <a:fld id="{E739A451-7B76-4530-866D-45CB85D2C2A2}" type="slidenum">
              <a:rPr lang="en-US" smtClean="0"/>
              <a:t>6</a:t>
            </a:fld>
            <a:endParaRPr lang="en-US"/>
          </a:p>
        </p:txBody>
      </p:sp>
    </p:spTree>
    <p:extLst>
      <p:ext uri="{BB962C8B-B14F-4D97-AF65-F5344CB8AC3E}">
        <p14:creationId xmlns:p14="http://schemas.microsoft.com/office/powerpoint/2010/main" val="31614686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Don’t complain about how slow Eclipse ADT was in CMPUT 301.</a:t>
            </a:r>
          </a:p>
        </p:txBody>
      </p:sp>
      <p:sp>
        <p:nvSpPr>
          <p:cNvPr id="4" name="Slide Number Placeholder 3"/>
          <p:cNvSpPr>
            <a:spLocks noGrp="1"/>
          </p:cNvSpPr>
          <p:nvPr>
            <p:ph type="sldNum" sz="quarter" idx="10"/>
          </p:nvPr>
        </p:nvSpPr>
        <p:spPr/>
        <p:txBody>
          <a:bodyPr/>
          <a:lstStyle/>
          <a:p>
            <a:fld id="{E739A451-7B76-4530-866D-45CB85D2C2A2}" type="slidenum">
              <a:rPr lang="en-US" smtClean="0"/>
              <a:t>7</a:t>
            </a:fld>
            <a:endParaRPr lang="en-US"/>
          </a:p>
        </p:txBody>
      </p:sp>
    </p:spTree>
    <p:extLst>
      <p:ext uri="{BB962C8B-B14F-4D97-AF65-F5344CB8AC3E}">
        <p14:creationId xmlns:p14="http://schemas.microsoft.com/office/powerpoint/2010/main" val="26257522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Briefly talk about testing. Instrumented tests &amp; </a:t>
            </a:r>
            <a:r>
              <a:rPr lang="en-US" dirty="0" err="1"/>
              <a:t>Robolectric</a:t>
            </a:r>
            <a:r>
              <a:rPr lang="en-US" dirty="0"/>
              <a:t> tests. </a:t>
            </a:r>
          </a:p>
          <a:p>
            <a:endParaRPr lang="en-US" dirty="0"/>
          </a:p>
          <a:p>
            <a:r>
              <a:rPr lang="en-US" dirty="0"/>
              <a:t>Although testing is out of the scope for this talk, I’d like to mention the various testing techniques that can be use to test your app.</a:t>
            </a:r>
          </a:p>
          <a:p>
            <a:r>
              <a:rPr lang="en-US" dirty="0"/>
              <a:t>	- Unit testing is the idea that you break your code down into small testable “units” of code. Unit tests stimulate your code to</a:t>
            </a:r>
          </a:p>
          <a:p>
            <a:r>
              <a:rPr lang="en-US" dirty="0"/>
              <a:t>	  assert that it behaves correctly when good and bad data is given as an input (boundary value analysis). Writing comprehensive</a:t>
            </a:r>
          </a:p>
          <a:p>
            <a:r>
              <a:rPr lang="en-US" dirty="0"/>
              <a:t>	 unit tests lets you make sure that your code behaves the same way it’s supposed to if you intentionally or unintentionally change </a:t>
            </a:r>
          </a:p>
          <a:p>
            <a:r>
              <a:rPr lang="en-US" dirty="0"/>
              <a:t>	 its implementation. </a:t>
            </a:r>
          </a:p>
          <a:p>
            <a:r>
              <a:rPr lang="en-US" dirty="0"/>
              <a:t>	- User Interface testing focuses on making sure the User Interface works as expected. The central idea here is to simulate a user interacting</a:t>
            </a:r>
          </a:p>
          <a:p>
            <a:r>
              <a:rPr lang="en-US" dirty="0"/>
              <a:t>	with the app: clicking buttons, scrolling, opening/closing the app. Where unit testing tries to make sure that each bit of code (often not visible to the user) works</a:t>
            </a:r>
          </a:p>
          <a:p>
            <a:r>
              <a:rPr lang="en-US" dirty="0"/>
              <a:t>	properly, UI testing tries to make sure that each bit of visible user interface works properly. For small apps, UI testing can be done manually, though just like</a:t>
            </a:r>
          </a:p>
          <a:p>
            <a:r>
              <a:rPr lang="en-US" dirty="0"/>
              <a:t>	unit testing, it is very advantageous to automate UI testing. Android studio comes with tools to make writing automated UI tests easier.</a:t>
            </a:r>
          </a:p>
          <a:p>
            <a:r>
              <a:rPr lang="en-US" dirty="0"/>
              <a:t>	- Integration testing is related to the systems that your application talks to. Few apps are an island unto themselves: they often talk to servers, authenticate, shuffle</a:t>
            </a:r>
          </a:p>
          <a:p>
            <a:r>
              <a:rPr lang="en-US" dirty="0"/>
              <a:t>	data around. Integration testing tests to make sure that the app behaves properly within a larger system of software components and projects.</a:t>
            </a:r>
          </a:p>
          <a:p>
            <a:endParaRPr lang="en-US" dirty="0"/>
          </a:p>
          <a:p>
            <a:r>
              <a:rPr lang="en-US" dirty="0"/>
              <a:t>When implementing your test cases, you have the choice of implementing them as Instrumented tests or as local tests.</a:t>
            </a:r>
          </a:p>
          <a:p>
            <a:endParaRPr lang="en-US" dirty="0"/>
          </a:p>
          <a:p>
            <a:r>
              <a:rPr lang="en-US" dirty="0"/>
              <a:t>Instrumented tests have the chief disadvantage of being slower that local tests. For each test case, the instrumented test runner needs to push your app code and test code to a device (real or emulated) over </a:t>
            </a:r>
            <a:r>
              <a:rPr lang="en-US" dirty="0" err="1"/>
              <a:t>adb</a:t>
            </a:r>
            <a:r>
              <a:rPr lang="en-US" dirty="0"/>
              <a:t>, start the test framework, run the test, then fetch the results over </a:t>
            </a:r>
            <a:r>
              <a:rPr lang="en-US" dirty="0" err="1"/>
              <a:t>adb</a:t>
            </a:r>
            <a:r>
              <a:rPr lang="en-US" dirty="0"/>
              <a:t>. It can be quite slow when your test case count is large.</a:t>
            </a:r>
          </a:p>
          <a:p>
            <a:endParaRPr lang="en-US" dirty="0"/>
          </a:p>
          <a:p>
            <a:r>
              <a:rPr lang="en-US" dirty="0"/>
              <a:t>Instrumented tests, however, have an advantage: Because the test is running on a device, your tests can make calls to the Android API to retrieve device specific information, such as phone numbers, battery state, and cellular network strength.</a:t>
            </a:r>
          </a:p>
          <a:p>
            <a:endParaRPr lang="en-US" dirty="0"/>
          </a:p>
          <a:p>
            <a:r>
              <a:rPr lang="en-US" dirty="0"/>
              <a:t>There are also test-lab services out there: for a fee, you can pay for time in a cloud test lab, push your test suite over the internet to a room full of a variety of phones, and have the results returned to you. </a:t>
            </a:r>
          </a:p>
          <a:p>
            <a:endParaRPr lang="en-US" dirty="0"/>
          </a:p>
          <a:p>
            <a:r>
              <a:rPr lang="en-US" dirty="0"/>
              <a:t>Attempting to make these same device-specific calls in a local test will result in an exception indicating the API call needs to be mocked out. </a:t>
            </a:r>
          </a:p>
          <a:p>
            <a:endParaRPr lang="en-US" dirty="0"/>
          </a:p>
          <a:p>
            <a:r>
              <a:rPr lang="en-US" dirty="0" err="1"/>
              <a:t>Robolectric</a:t>
            </a:r>
            <a:r>
              <a:rPr lang="en-US" dirty="0"/>
              <a:t> is a library that tries to bridge the gap between local tests and Instrumented tests: </a:t>
            </a:r>
            <a:r>
              <a:rPr lang="en-US" dirty="0" err="1"/>
              <a:t>Robolectric</a:t>
            </a:r>
            <a:r>
              <a:rPr lang="en-US" dirty="0"/>
              <a:t> mocks out most android services with default, predictable behavior. It also allows you to stimulate your code lifecycles much like instrumented tests.</a:t>
            </a:r>
          </a:p>
          <a:p>
            <a:endParaRPr lang="en-US" dirty="0"/>
          </a:p>
          <a:p>
            <a:r>
              <a:rPr lang="en-US" dirty="0"/>
              <a:t>Although implementing testing techniques is out of scope for this presentation, it is certainly important to keep in mind as you develop software. When designing software, it’s important to ask how the code will be tested. </a:t>
            </a:r>
          </a:p>
          <a:p>
            <a:endParaRPr lang="en-US" dirty="0"/>
          </a:p>
        </p:txBody>
      </p:sp>
      <p:sp>
        <p:nvSpPr>
          <p:cNvPr id="4" name="Slide Number Placeholder 3"/>
          <p:cNvSpPr>
            <a:spLocks noGrp="1"/>
          </p:cNvSpPr>
          <p:nvPr>
            <p:ph type="sldNum" sz="quarter" idx="10"/>
          </p:nvPr>
        </p:nvSpPr>
        <p:spPr/>
        <p:txBody>
          <a:bodyPr/>
          <a:lstStyle/>
          <a:p>
            <a:fld id="{E739A451-7B76-4530-866D-45CB85D2C2A2}" type="slidenum">
              <a:rPr lang="en-US" smtClean="0"/>
              <a:t>8</a:t>
            </a:fld>
            <a:endParaRPr lang="en-US"/>
          </a:p>
        </p:txBody>
      </p:sp>
    </p:spTree>
    <p:extLst>
      <p:ext uri="{BB962C8B-B14F-4D97-AF65-F5344CB8AC3E}">
        <p14:creationId xmlns:p14="http://schemas.microsoft.com/office/powerpoint/2010/main" val="15555326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Most Android development is done using Android Studio. </a:t>
            </a:r>
          </a:p>
          <a:p>
            <a:endParaRPr lang="en-US" dirty="0"/>
          </a:p>
          <a:p>
            <a:r>
              <a:rPr lang="en-US" dirty="0"/>
              <a:t>Android Studio is the official development environment provided by Google to develop Android Applications. It’s based on the IntelliJ IDE </a:t>
            </a:r>
          </a:p>
          <a:p>
            <a:endParaRPr lang="en-US" dirty="0"/>
          </a:p>
          <a:p>
            <a:r>
              <a:rPr lang="en-US" dirty="0"/>
              <a:t>There are other development environments that can be used to develop android apps, most notably, </a:t>
            </a:r>
            <a:r>
              <a:rPr lang="en-US" dirty="0" err="1"/>
              <a:t>Xamarin</a:t>
            </a:r>
            <a:r>
              <a:rPr lang="en-US" dirty="0"/>
              <a:t>. </a:t>
            </a:r>
            <a:r>
              <a:rPr lang="en-US" dirty="0" err="1"/>
              <a:t>Xamarin</a:t>
            </a:r>
            <a:r>
              <a:rPr lang="en-US" dirty="0"/>
              <a:t> is a set of APIs and tools developed by Microsoft that allow developers to make android apps using C# and Visual Studio.</a:t>
            </a:r>
          </a:p>
          <a:p>
            <a:endParaRPr lang="en-US" dirty="0"/>
          </a:p>
          <a:p>
            <a:r>
              <a:rPr lang="en-US" dirty="0"/>
              <a:t>Many apps, as well as worked example for this workshop, are developed in Android Studio, so we’ll focus on that, since it’s the most commonly used tool to develop Android apps.</a:t>
            </a:r>
          </a:p>
        </p:txBody>
      </p:sp>
      <p:sp>
        <p:nvSpPr>
          <p:cNvPr id="4" name="Slide Number Placeholder 3"/>
          <p:cNvSpPr>
            <a:spLocks noGrp="1"/>
          </p:cNvSpPr>
          <p:nvPr>
            <p:ph type="sldNum" sz="quarter" idx="10"/>
          </p:nvPr>
        </p:nvSpPr>
        <p:spPr/>
        <p:txBody>
          <a:bodyPr/>
          <a:lstStyle/>
          <a:p>
            <a:fld id="{E739A451-7B76-4530-866D-45CB85D2C2A2}" type="slidenum">
              <a:rPr lang="en-US" smtClean="0"/>
              <a:t>10</a:t>
            </a:fld>
            <a:endParaRPr lang="en-US"/>
          </a:p>
        </p:txBody>
      </p:sp>
    </p:spTree>
    <p:extLst>
      <p:ext uri="{BB962C8B-B14F-4D97-AF65-F5344CB8AC3E}">
        <p14:creationId xmlns:p14="http://schemas.microsoft.com/office/powerpoint/2010/main" val="39709856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many components that need to be installed to develop an app that runs on Android.</a:t>
            </a:r>
          </a:p>
          <a:p>
            <a:endParaRPr lang="en-US" dirty="0"/>
          </a:p>
          <a:p>
            <a:r>
              <a:rPr lang="en-US" dirty="0"/>
              <a:t>Fortunately, when starting Android studio for the first time, the “Standard” installation type contains defaults that’ll get you going quickly. (After a 950 megabyte download though).</a:t>
            </a:r>
          </a:p>
          <a:p>
            <a:endParaRPr lang="en-US" dirty="0"/>
          </a:p>
        </p:txBody>
      </p:sp>
      <p:sp>
        <p:nvSpPr>
          <p:cNvPr id="4" name="Slide Number Placeholder 3"/>
          <p:cNvSpPr>
            <a:spLocks noGrp="1"/>
          </p:cNvSpPr>
          <p:nvPr>
            <p:ph type="sldNum" sz="quarter" idx="10"/>
          </p:nvPr>
        </p:nvSpPr>
        <p:spPr/>
        <p:txBody>
          <a:bodyPr/>
          <a:lstStyle/>
          <a:p>
            <a:fld id="{E739A451-7B76-4530-866D-45CB85D2C2A2}" type="slidenum">
              <a:rPr lang="en-US" smtClean="0"/>
              <a:t>11</a:t>
            </a:fld>
            <a:endParaRPr lang="en-US"/>
          </a:p>
        </p:txBody>
      </p:sp>
    </p:spTree>
    <p:extLst>
      <p:ext uri="{BB962C8B-B14F-4D97-AF65-F5344CB8AC3E}">
        <p14:creationId xmlns:p14="http://schemas.microsoft.com/office/powerpoint/2010/main" val="2518651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Api</a:t>
            </a:r>
            <a:r>
              <a:rPr lang="en-US" dirty="0"/>
              <a:t> versions and support.</a:t>
            </a:r>
          </a:p>
          <a:p>
            <a:endParaRPr lang="en-US" dirty="0"/>
          </a:p>
          <a:p>
            <a:r>
              <a:rPr lang="en-US" dirty="0"/>
              <a:t>Talk about min, target, compile. As well as the support library.</a:t>
            </a:r>
          </a:p>
          <a:p>
            <a:endParaRPr lang="en-US" dirty="0"/>
          </a:p>
          <a:p>
            <a:r>
              <a:rPr lang="en-US" dirty="0"/>
              <a:t>Material design introduced in Lollipop, though it can be simulated on Android 4 using the support library.</a:t>
            </a:r>
          </a:p>
          <a:p>
            <a:endParaRPr lang="en-US" dirty="0"/>
          </a:p>
          <a:p>
            <a:r>
              <a:rPr lang="en-US" dirty="0"/>
              <a:t>Android Wear introduced in API 20.</a:t>
            </a:r>
          </a:p>
          <a:p>
            <a:endParaRPr lang="en-US" dirty="0"/>
          </a:p>
          <a:p>
            <a:endParaRPr lang="en-US" dirty="0"/>
          </a:p>
        </p:txBody>
      </p:sp>
      <p:sp>
        <p:nvSpPr>
          <p:cNvPr id="4" name="Slide Number Placeholder 3"/>
          <p:cNvSpPr>
            <a:spLocks noGrp="1"/>
          </p:cNvSpPr>
          <p:nvPr>
            <p:ph type="sldNum" sz="quarter" idx="10"/>
          </p:nvPr>
        </p:nvSpPr>
        <p:spPr/>
        <p:txBody>
          <a:bodyPr/>
          <a:lstStyle/>
          <a:p>
            <a:fld id="{E739A451-7B76-4530-866D-45CB85D2C2A2}" type="slidenum">
              <a:rPr lang="en-US" smtClean="0"/>
              <a:t>12</a:t>
            </a:fld>
            <a:endParaRPr lang="en-US"/>
          </a:p>
        </p:txBody>
      </p:sp>
    </p:spTree>
    <p:extLst>
      <p:ext uri="{BB962C8B-B14F-4D97-AF65-F5344CB8AC3E}">
        <p14:creationId xmlns:p14="http://schemas.microsoft.com/office/powerpoint/2010/main" val="29884018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2041DDB-28F2-4527-8C6A-299B59DE1E55}" type="datetimeFigureOut">
              <a:rPr lang="en-US" smtClean="0"/>
              <a:t>3/22/2017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5D5498A-8187-427D-9E67-C47EADF92C3B}" type="slidenum">
              <a:rPr lang="en-US" smtClean="0"/>
              <a:t>‹#›</a:t>
            </a:fld>
            <a:endParaRPr lang="en-US"/>
          </a:p>
        </p:txBody>
      </p:sp>
    </p:spTree>
    <p:extLst>
      <p:ext uri="{BB962C8B-B14F-4D97-AF65-F5344CB8AC3E}">
        <p14:creationId xmlns:p14="http://schemas.microsoft.com/office/powerpoint/2010/main" val="2005662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041DDB-28F2-4527-8C6A-299B59DE1E55}" type="datetimeFigureOut">
              <a:rPr lang="en-US" smtClean="0"/>
              <a:t>3/22/2017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5D5498A-8187-427D-9E67-C47EADF92C3B}" type="slidenum">
              <a:rPr lang="en-US" smtClean="0"/>
              <a:t>‹#›</a:t>
            </a:fld>
            <a:endParaRPr lang="en-US"/>
          </a:p>
        </p:txBody>
      </p:sp>
    </p:spTree>
    <p:extLst>
      <p:ext uri="{BB962C8B-B14F-4D97-AF65-F5344CB8AC3E}">
        <p14:creationId xmlns:p14="http://schemas.microsoft.com/office/powerpoint/2010/main" val="1556730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041DDB-28F2-4527-8C6A-299B59DE1E55}" type="datetimeFigureOut">
              <a:rPr lang="en-US" smtClean="0"/>
              <a:t>3/22/2017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5D5498A-8187-427D-9E67-C47EADF92C3B}" type="slidenum">
              <a:rPr lang="en-US" smtClean="0"/>
              <a:t>‹#›</a:t>
            </a:fld>
            <a:endParaRPr lang="en-US"/>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398446043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041DDB-28F2-4527-8C6A-299B59DE1E55}" type="datetimeFigureOut">
              <a:rPr lang="en-US" smtClean="0"/>
              <a:t>3/22/2017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5D5498A-8187-427D-9E67-C47EADF92C3B}" type="slidenum">
              <a:rPr lang="en-US" smtClean="0"/>
              <a:t>‹#›</a:t>
            </a:fld>
            <a:endParaRPr lang="en-US"/>
          </a:p>
        </p:txBody>
      </p:sp>
    </p:spTree>
    <p:extLst>
      <p:ext uri="{BB962C8B-B14F-4D97-AF65-F5344CB8AC3E}">
        <p14:creationId xmlns:p14="http://schemas.microsoft.com/office/powerpoint/2010/main" val="290664481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041DDB-28F2-4527-8C6A-299B59DE1E55}" type="datetimeFigureOut">
              <a:rPr lang="en-US" smtClean="0"/>
              <a:t>3/22/2017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5D5498A-8187-427D-9E67-C47EADF92C3B}"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71418954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041DDB-28F2-4527-8C6A-299B59DE1E55}" type="datetimeFigureOut">
              <a:rPr lang="en-US" smtClean="0"/>
              <a:t>3/22/2017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5D5498A-8187-427D-9E67-C47EADF92C3B}" type="slidenum">
              <a:rPr lang="en-US" smtClean="0"/>
              <a:t>‹#›</a:t>
            </a:fld>
            <a:endParaRPr lang="en-US"/>
          </a:p>
        </p:txBody>
      </p:sp>
    </p:spTree>
    <p:extLst>
      <p:ext uri="{BB962C8B-B14F-4D97-AF65-F5344CB8AC3E}">
        <p14:creationId xmlns:p14="http://schemas.microsoft.com/office/powerpoint/2010/main" val="200334528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2041DDB-28F2-4527-8C6A-299B59DE1E55}" type="datetimeFigureOut">
              <a:rPr lang="en-US" smtClean="0"/>
              <a:t>3/22/2017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5D5498A-8187-427D-9E67-C47EADF92C3B}" type="slidenum">
              <a:rPr lang="en-US" smtClean="0"/>
              <a:t>‹#›</a:t>
            </a:fld>
            <a:endParaRPr lang="en-US"/>
          </a:p>
        </p:txBody>
      </p:sp>
    </p:spTree>
    <p:extLst>
      <p:ext uri="{BB962C8B-B14F-4D97-AF65-F5344CB8AC3E}">
        <p14:creationId xmlns:p14="http://schemas.microsoft.com/office/powerpoint/2010/main" val="320803992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2041DDB-28F2-4527-8C6A-299B59DE1E55}" type="datetimeFigureOut">
              <a:rPr lang="en-US" smtClean="0"/>
              <a:t>3/22/2017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5D5498A-8187-427D-9E67-C47EADF92C3B}" type="slidenum">
              <a:rPr lang="en-US" smtClean="0"/>
              <a:t>‹#›</a:t>
            </a:fld>
            <a:endParaRPr lang="en-US"/>
          </a:p>
        </p:txBody>
      </p:sp>
    </p:spTree>
    <p:extLst>
      <p:ext uri="{BB962C8B-B14F-4D97-AF65-F5344CB8AC3E}">
        <p14:creationId xmlns:p14="http://schemas.microsoft.com/office/powerpoint/2010/main" val="27944409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2041DDB-28F2-4527-8C6A-299B59DE1E55}" type="datetimeFigureOut">
              <a:rPr lang="en-US" smtClean="0"/>
              <a:t>3/22/2017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5D5498A-8187-427D-9E67-C47EADF92C3B}" type="slidenum">
              <a:rPr lang="en-US" smtClean="0"/>
              <a:t>‹#›</a:t>
            </a:fld>
            <a:endParaRPr lang="en-US"/>
          </a:p>
        </p:txBody>
      </p:sp>
    </p:spTree>
    <p:extLst>
      <p:ext uri="{BB962C8B-B14F-4D97-AF65-F5344CB8AC3E}">
        <p14:creationId xmlns:p14="http://schemas.microsoft.com/office/powerpoint/2010/main" val="25615277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2041DDB-28F2-4527-8C6A-299B59DE1E55}" type="datetimeFigureOut">
              <a:rPr lang="en-US" smtClean="0"/>
              <a:t>3/22/2017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5D5498A-8187-427D-9E67-C47EADF92C3B}" type="slidenum">
              <a:rPr lang="en-US" smtClean="0"/>
              <a:t>‹#›</a:t>
            </a:fld>
            <a:endParaRPr lang="en-US"/>
          </a:p>
        </p:txBody>
      </p:sp>
    </p:spTree>
    <p:extLst>
      <p:ext uri="{BB962C8B-B14F-4D97-AF65-F5344CB8AC3E}">
        <p14:creationId xmlns:p14="http://schemas.microsoft.com/office/powerpoint/2010/main" val="2751755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2041DDB-28F2-4527-8C6A-299B59DE1E55}" type="datetimeFigureOut">
              <a:rPr lang="en-US" smtClean="0"/>
              <a:t>3/22/2017</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5D5498A-8187-427D-9E67-C47EADF92C3B}" type="slidenum">
              <a:rPr lang="en-US" smtClean="0"/>
              <a:t>‹#›</a:t>
            </a:fld>
            <a:endParaRPr lang="en-US"/>
          </a:p>
        </p:txBody>
      </p:sp>
    </p:spTree>
    <p:extLst>
      <p:ext uri="{BB962C8B-B14F-4D97-AF65-F5344CB8AC3E}">
        <p14:creationId xmlns:p14="http://schemas.microsoft.com/office/powerpoint/2010/main" val="998873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2041DDB-28F2-4527-8C6A-299B59DE1E55}" type="datetimeFigureOut">
              <a:rPr lang="en-US" smtClean="0"/>
              <a:t>3/22/2017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5D5498A-8187-427D-9E67-C47EADF92C3B}" type="slidenum">
              <a:rPr lang="en-US" smtClean="0"/>
              <a:t>‹#›</a:t>
            </a:fld>
            <a:endParaRPr lang="en-US"/>
          </a:p>
        </p:txBody>
      </p:sp>
    </p:spTree>
    <p:extLst>
      <p:ext uri="{BB962C8B-B14F-4D97-AF65-F5344CB8AC3E}">
        <p14:creationId xmlns:p14="http://schemas.microsoft.com/office/powerpoint/2010/main" val="30486904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2041DDB-28F2-4527-8C6A-299B59DE1E55}" type="datetimeFigureOut">
              <a:rPr lang="en-US" smtClean="0"/>
              <a:t>3/22/2017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5D5498A-8187-427D-9E67-C47EADF92C3B}" type="slidenum">
              <a:rPr lang="en-US" smtClean="0"/>
              <a:t>‹#›</a:t>
            </a:fld>
            <a:endParaRPr lang="en-US"/>
          </a:p>
        </p:txBody>
      </p:sp>
    </p:spTree>
    <p:extLst>
      <p:ext uri="{BB962C8B-B14F-4D97-AF65-F5344CB8AC3E}">
        <p14:creationId xmlns:p14="http://schemas.microsoft.com/office/powerpoint/2010/main" val="21110013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041DDB-28F2-4527-8C6A-299B59DE1E55}" type="datetimeFigureOut">
              <a:rPr lang="en-US" smtClean="0"/>
              <a:t>3/22/2017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5D5498A-8187-427D-9E67-C47EADF92C3B}" type="slidenum">
              <a:rPr lang="en-US" smtClean="0"/>
              <a:t>‹#›</a:t>
            </a:fld>
            <a:endParaRPr lang="en-US"/>
          </a:p>
        </p:txBody>
      </p:sp>
    </p:spTree>
    <p:extLst>
      <p:ext uri="{BB962C8B-B14F-4D97-AF65-F5344CB8AC3E}">
        <p14:creationId xmlns:p14="http://schemas.microsoft.com/office/powerpoint/2010/main" val="11316090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2041DDB-28F2-4527-8C6A-299B59DE1E55}" type="datetimeFigureOut">
              <a:rPr lang="en-US" smtClean="0"/>
              <a:t>3/22/2017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5D5498A-8187-427D-9E67-C47EADF92C3B}" type="slidenum">
              <a:rPr lang="en-US" smtClean="0"/>
              <a:t>‹#›</a:t>
            </a:fld>
            <a:endParaRPr lang="en-US"/>
          </a:p>
        </p:txBody>
      </p:sp>
    </p:spTree>
    <p:extLst>
      <p:ext uri="{BB962C8B-B14F-4D97-AF65-F5344CB8AC3E}">
        <p14:creationId xmlns:p14="http://schemas.microsoft.com/office/powerpoint/2010/main" val="33947033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E2041DDB-28F2-4527-8C6A-299B59DE1E55}" type="datetimeFigureOut">
              <a:rPr lang="en-US" smtClean="0"/>
              <a:t>3/22/2017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5D5498A-8187-427D-9E67-C47EADF92C3B}" type="slidenum">
              <a:rPr lang="en-US" smtClean="0"/>
              <a:t>‹#›</a:t>
            </a:fld>
            <a:endParaRPr lang="en-US"/>
          </a:p>
        </p:txBody>
      </p:sp>
    </p:spTree>
    <p:extLst>
      <p:ext uri="{BB962C8B-B14F-4D97-AF65-F5344CB8AC3E}">
        <p14:creationId xmlns:p14="http://schemas.microsoft.com/office/powerpoint/2010/main" val="12982643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E2041DDB-28F2-4527-8C6A-299B59DE1E55}" type="datetimeFigureOut">
              <a:rPr lang="en-US" smtClean="0"/>
              <a:t>3/22/2017</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85D5498A-8187-427D-9E67-C47EADF92C3B}" type="slidenum">
              <a:rPr lang="en-US" smtClean="0"/>
              <a:t>‹#›</a:t>
            </a:fld>
            <a:endParaRPr lang="en-US"/>
          </a:p>
        </p:txBody>
      </p:sp>
    </p:spTree>
    <p:extLst>
      <p:ext uri="{BB962C8B-B14F-4D97-AF65-F5344CB8AC3E}">
        <p14:creationId xmlns:p14="http://schemas.microsoft.com/office/powerpoint/2010/main" val="2079389960"/>
      </p:ext>
    </p:extLst>
  </p:cSld>
  <p:clrMap bg1="lt1" tx1="dk1" bg2="lt2" tx2="dk2" accent1="accent1" accent2="accent2" accent3="accent3" accent4="accent4" accent5="accent5" accent6="accent6" hlink="hlink" folHlink="folHlink"/>
  <p:sldLayoutIdLst>
    <p:sldLayoutId id="2147483724" r:id="rId1"/>
    <p:sldLayoutId id="2147483725" r:id="rId2"/>
    <p:sldLayoutId id="2147483726" r:id="rId3"/>
    <p:sldLayoutId id="2147483727" r:id="rId4"/>
    <p:sldLayoutId id="2147483728" r:id="rId5"/>
    <p:sldLayoutId id="2147483729" r:id="rId6"/>
    <p:sldLayoutId id="2147483730" r:id="rId7"/>
    <p:sldLayoutId id="2147483731" r:id="rId8"/>
    <p:sldLayoutId id="2147483732" r:id="rId9"/>
    <p:sldLayoutId id="2147483733" r:id="rId10"/>
    <p:sldLayoutId id="2147483734" r:id="rId11"/>
    <p:sldLayoutId id="2147483735" r:id="rId12"/>
    <p:sldLayoutId id="2147483736" r:id="rId13"/>
    <p:sldLayoutId id="2147483737" r:id="rId14"/>
    <p:sldLayoutId id="2147483738" r:id="rId15"/>
    <p:sldLayoutId id="2147483739"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4.xml"/><Relationship Id="rId5" Type="http://schemas.openxmlformats.org/officeDocument/2006/relationships/image" Target="../media/image18.pn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4.xml"/><Relationship Id="rId5" Type="http://schemas.openxmlformats.org/officeDocument/2006/relationships/image" Target="../media/image21.PNG"/><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hyperlink" Target="https://developer.android.com/about/dashboards/index.html#Platform" TargetMode="External"/><Relationship Id="rId2" Type="http://schemas.openxmlformats.org/officeDocument/2006/relationships/notesSlide" Target="../notesSlides/notesSlide9.xml"/><Relationship Id="rId1" Type="http://schemas.openxmlformats.org/officeDocument/2006/relationships/slideLayout" Target="../slideLayouts/slideLayout4.xml"/><Relationship Id="rId5" Type="http://schemas.openxmlformats.org/officeDocument/2006/relationships/image" Target="../media/image22.jpeg"/><Relationship Id="rId4" Type="http://schemas.openxmlformats.org/officeDocument/2006/relationships/hyperlink" Target="https://en.wikipedia.org/wiki/Android_version_history" TargetMode="External"/></Relationships>
</file>

<file path=ppt/slides/_rels/slide1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4.xml"/><Relationship Id="rId5" Type="http://schemas.openxmlformats.org/officeDocument/2006/relationships/image" Target="../media/image33.png"/><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hyperlink" Target="https://developer.android.com/guide/components/intents-filters.html" TargetMode="External"/><Relationship Id="rId2" Type="http://schemas.openxmlformats.org/officeDocument/2006/relationships/notesSlide" Target="../notesSlides/notesSlide20.xml"/><Relationship Id="rId1" Type="http://schemas.openxmlformats.org/officeDocument/2006/relationships/slideLayout" Target="../slideLayouts/slideLayout4.xml"/><Relationship Id="rId4" Type="http://schemas.openxmlformats.org/officeDocument/2006/relationships/image" Target="../media/image37.png"/></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1.xml"/><Relationship Id="rId1" Type="http://schemas.openxmlformats.org/officeDocument/2006/relationships/slideLayout" Target="../slideLayouts/slideLayout4.xml"/><Relationship Id="rId4" Type="http://schemas.openxmlformats.org/officeDocument/2006/relationships/hyperlink" Target="https://developer.android.com/guide/components/activities/tasks-and-back-stack.html#ManagingTasks" TargetMode="Externa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5.xml"/><Relationship Id="rId1" Type="http://schemas.openxmlformats.org/officeDocument/2006/relationships/slideLayout" Target="../slideLayouts/slideLayout4.xml"/><Relationship Id="rId5" Type="http://schemas.openxmlformats.org/officeDocument/2006/relationships/image" Target="../media/image42.png"/><Relationship Id="rId4" Type="http://schemas.microsoft.com/office/2007/relationships/hdphoto" Target="../media/hdphoto1.wdp"/></Relationships>
</file>

<file path=ppt/slides/_rels/slide3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hyperlink" Target="https://s-media-cache-ak0.pinimg.com/736x/89/9b/83/899b8365ef3af7177531855353f629bd.jpg" TargetMode="External"/><Relationship Id="rId2" Type="http://schemas.openxmlformats.org/officeDocument/2006/relationships/notesSlide" Target="../notesSlides/notesSlide26.xml"/><Relationship Id="rId1" Type="http://schemas.openxmlformats.org/officeDocument/2006/relationships/slideLayout" Target="../slideLayouts/slideLayout4.xml"/><Relationship Id="rId4" Type="http://schemas.openxmlformats.org/officeDocument/2006/relationships/image" Target="../media/image45.jpe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hyperlink" Target="https://github.com/JakeWharton/butterknife" TargetMode="External"/><Relationship Id="rId2" Type="http://schemas.openxmlformats.org/officeDocument/2006/relationships/image" Target="../media/image46.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2.xml"/><Relationship Id="rId1" Type="http://schemas.openxmlformats.org/officeDocument/2006/relationships/slideLayout" Target="../slideLayouts/slideLayout4.xml"/><Relationship Id="rId4" Type="http://schemas.openxmlformats.org/officeDocument/2006/relationships/hyperlink" Target="https://kotlinlang.org/"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2" Type="http://schemas.openxmlformats.org/officeDocument/2006/relationships/hyperlink" Target="https://github.com/linster" TargetMode="Externa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4.xml"/><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4.xml"/><Relationship Id="rId5" Type="http://schemas.openxmlformats.org/officeDocument/2006/relationships/image" Target="../media/image1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Introduction to Android App Development</a:t>
            </a:r>
          </a:p>
        </p:txBody>
      </p:sp>
      <p:sp>
        <p:nvSpPr>
          <p:cNvPr id="3" name="Subtitle 2"/>
          <p:cNvSpPr>
            <a:spLocks noGrp="1"/>
          </p:cNvSpPr>
          <p:nvPr>
            <p:ph type="subTitle" idx="1"/>
          </p:nvPr>
        </p:nvSpPr>
        <p:spPr/>
        <p:txBody>
          <a:bodyPr/>
          <a:lstStyle/>
          <a:p>
            <a:r>
              <a:rPr lang="en-US" dirty="0"/>
              <a:t>Stefan Martynkiw, E.I.T</a:t>
            </a:r>
          </a:p>
        </p:txBody>
      </p:sp>
      <p:pic>
        <p:nvPicPr>
          <p:cNvPr id="3074" name="Picture 2" descr="http://www.masonbruce.com/wp-content/uploads/2015/03/android-logo-transparent-backgroun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4743" y="5577147"/>
            <a:ext cx="3048000" cy="304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46293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a:t>Android Development Tools</a:t>
            </a:r>
          </a:p>
        </p:txBody>
      </p:sp>
      <p:sp>
        <p:nvSpPr>
          <p:cNvPr id="10" name="Content Placeholder 9"/>
          <p:cNvSpPr>
            <a:spLocks noGrp="1"/>
          </p:cNvSpPr>
          <p:nvPr>
            <p:ph sz="half" idx="1"/>
          </p:nvPr>
        </p:nvSpPr>
        <p:spPr/>
        <p:txBody>
          <a:bodyPr/>
          <a:lstStyle/>
          <a:p>
            <a:r>
              <a:rPr lang="en-US" b="1" dirty="0"/>
              <a:t>Android Studio </a:t>
            </a:r>
            <a:r>
              <a:rPr lang="en-US" dirty="0"/>
              <a:t>is the official Integrated Development Environment (IDE) provided by Google.</a:t>
            </a:r>
          </a:p>
          <a:p>
            <a:r>
              <a:rPr lang="en-US" b="1" dirty="0" err="1"/>
              <a:t>Xamarin</a:t>
            </a:r>
            <a:r>
              <a:rPr lang="en-US" dirty="0"/>
              <a:t> is an alternative to Android Studio made by Microsoft, using C# &amp; Visual Studio.</a:t>
            </a:r>
            <a:endParaRPr lang="en-US" b="1" dirty="0"/>
          </a:p>
        </p:txBody>
      </p:sp>
      <p:pic>
        <p:nvPicPr>
          <p:cNvPr id="17" name="Content Placeholder 16"/>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77334" y="4650295"/>
            <a:ext cx="1869713" cy="1869713"/>
          </a:xfrm>
        </p:spPr>
      </p:pic>
      <p:pic>
        <p:nvPicPr>
          <p:cNvPr id="5124" name="Picture 4" descr="https://4.bp.blogspot.com/-1-kPJz827R8/WBo3btNey-I/AAAAAAAADgk/uDiQvVVD3EMDUiBuc3-g5s_JCxpMuFmHgCLcB/s200/image00.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47047" y="4880484"/>
            <a:ext cx="1391066" cy="1391066"/>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p:cNvPicPr>
            <a:picLocks noChangeAspect="1"/>
          </p:cNvPicPr>
          <p:nvPr/>
        </p:nvPicPr>
        <p:blipFill>
          <a:blip r:embed="rId5"/>
          <a:stretch>
            <a:fillRect/>
          </a:stretch>
        </p:blipFill>
        <p:spPr>
          <a:xfrm>
            <a:off x="4975668" y="1882516"/>
            <a:ext cx="5169061" cy="4436918"/>
          </a:xfrm>
          <a:prstGeom prst="rect">
            <a:avLst/>
          </a:prstGeom>
        </p:spPr>
      </p:pic>
    </p:spTree>
    <p:extLst>
      <p:ext uri="{BB962C8B-B14F-4D97-AF65-F5344CB8AC3E}">
        <p14:creationId xmlns:p14="http://schemas.microsoft.com/office/powerpoint/2010/main" val="13414432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12"/>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grpSp>
        <p:nvGrpSpPr>
          <p:cNvPr id="30" name="Group 14"/>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6" name="Straight Connector 15"/>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8" name="Rectangle 23"/>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25"/>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Rectangle 27"/>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8"/>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9"/>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Isosceles Triangle 24"/>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31" name="Isosceles Triangle 8"/>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13201"/>
            <a:ext cx="476655" cy="2844800"/>
          </a:xfrm>
          <a:prstGeom prst="triangle">
            <a:avLst>
              <a:gd name="adj" fmla="val 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677334" y="609600"/>
            <a:ext cx="5222281" cy="1320800"/>
          </a:xfrm>
        </p:spPr>
        <p:txBody>
          <a:bodyPr vert="horz" lIns="91440" tIns="45720" rIns="91440" bIns="45720" rtlCol="0" anchor="t">
            <a:normAutofit/>
          </a:bodyPr>
          <a:lstStyle/>
          <a:p>
            <a:r>
              <a:rPr lang="en-US" dirty="0"/>
              <a:t>Android Studio Setup: Overview</a:t>
            </a:r>
          </a:p>
        </p:txBody>
      </p:sp>
      <p:sp>
        <p:nvSpPr>
          <p:cNvPr id="3" name="Content Placeholder 2"/>
          <p:cNvSpPr>
            <a:spLocks noGrp="1"/>
          </p:cNvSpPr>
          <p:nvPr>
            <p:ph sz="half" idx="1"/>
          </p:nvPr>
        </p:nvSpPr>
        <p:spPr>
          <a:xfrm>
            <a:off x="681001" y="2160589"/>
            <a:ext cx="5211607" cy="3880773"/>
          </a:xfrm>
        </p:spPr>
        <p:txBody>
          <a:bodyPr vert="horz" lIns="91440" tIns="45720" rIns="91440" bIns="45720" rtlCol="0">
            <a:normAutofit/>
          </a:bodyPr>
          <a:lstStyle/>
          <a:p>
            <a:r>
              <a:rPr lang="en-US" dirty="0"/>
              <a:t>Developing on Android requires many components to be installed:</a:t>
            </a:r>
          </a:p>
          <a:p>
            <a:pPr lvl="1"/>
            <a:r>
              <a:rPr lang="en-US" dirty="0"/>
              <a:t>Emulator</a:t>
            </a:r>
          </a:p>
          <a:p>
            <a:pPr lvl="1"/>
            <a:r>
              <a:rPr lang="en-US" dirty="0"/>
              <a:t>SDK Build Tools</a:t>
            </a:r>
          </a:p>
          <a:p>
            <a:pPr lvl="1"/>
            <a:r>
              <a:rPr lang="en-US" dirty="0"/>
              <a:t>SDK Platform</a:t>
            </a:r>
          </a:p>
          <a:p>
            <a:pPr lvl="1"/>
            <a:r>
              <a:rPr lang="en-US" dirty="0"/>
              <a:t>SDK Tools</a:t>
            </a:r>
          </a:p>
          <a:p>
            <a:pPr lvl="1"/>
            <a:r>
              <a:rPr lang="en-US" dirty="0"/>
              <a:t>Android Support Repository</a:t>
            </a:r>
          </a:p>
          <a:p>
            <a:pPr lvl="1"/>
            <a:r>
              <a:rPr lang="en-US" dirty="0"/>
              <a:t>Intel HAXM Emulator Accelerator</a:t>
            </a:r>
          </a:p>
          <a:p>
            <a:pPr lvl="1"/>
            <a:r>
              <a:rPr lang="en-US" dirty="0"/>
              <a:t>Android API Sources</a:t>
            </a:r>
          </a:p>
          <a:p>
            <a:r>
              <a:rPr lang="en-US" dirty="0"/>
              <a:t>Download sizes are large</a:t>
            </a:r>
          </a:p>
          <a:p>
            <a:pPr lvl="1"/>
            <a:endParaRPr lang="en-US" dirty="0"/>
          </a:p>
        </p:txBody>
      </p:sp>
      <p:pic>
        <p:nvPicPr>
          <p:cNvPr id="35" name="Picture 3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87120" y="1587529"/>
            <a:ext cx="4201551" cy="3168243"/>
          </a:xfrm>
          <a:prstGeom prst="rect">
            <a:avLst/>
          </a:prstGeom>
        </p:spPr>
      </p:pic>
      <p:pic>
        <p:nvPicPr>
          <p:cNvPr id="33" name="Picture 3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79771" y="2570953"/>
            <a:ext cx="4007783" cy="3645290"/>
          </a:xfrm>
          <a:prstGeom prst="rect">
            <a:avLst/>
          </a:prstGeom>
        </p:spPr>
      </p:pic>
      <p:pic>
        <p:nvPicPr>
          <p:cNvPr id="28" name="Content Placeholder 27"/>
          <p:cNvPicPr>
            <a:picLocks noGrp="1" noChangeAspect="1"/>
          </p:cNvPicPr>
          <p:nvPr>
            <p:ph sz="half" idx="2"/>
          </p:nvPr>
        </p:nvPicPr>
        <p:blipFill>
          <a:blip r:embed="rId5">
            <a:extLst>
              <a:ext uri="{28A0092B-C50C-407E-A947-70E740481C1C}">
                <a14:useLocalDpi xmlns:a14="http://schemas.microsoft.com/office/drawing/2010/main" val="0"/>
              </a:ext>
            </a:extLst>
          </a:blip>
          <a:stretch>
            <a:fillRect/>
          </a:stretch>
        </p:blipFill>
        <p:spPr>
          <a:xfrm>
            <a:off x="7007790" y="3448414"/>
            <a:ext cx="3580302" cy="3256474"/>
          </a:xfrm>
        </p:spPr>
      </p:pic>
    </p:spTree>
    <p:extLst>
      <p:ext uri="{BB962C8B-B14F-4D97-AF65-F5344CB8AC3E}">
        <p14:creationId xmlns:p14="http://schemas.microsoft.com/office/powerpoint/2010/main" val="38776362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Android Studio Components: Versions</a:t>
            </a:r>
          </a:p>
        </p:txBody>
      </p:sp>
      <p:sp>
        <p:nvSpPr>
          <p:cNvPr id="3" name="Content Placeholder 2"/>
          <p:cNvSpPr>
            <a:spLocks noGrp="1"/>
          </p:cNvSpPr>
          <p:nvPr>
            <p:ph sz="half" idx="1"/>
          </p:nvPr>
        </p:nvSpPr>
        <p:spPr/>
        <p:txBody>
          <a:bodyPr/>
          <a:lstStyle/>
          <a:p>
            <a:r>
              <a:rPr lang="en-US" dirty="0"/>
              <a:t>Choosing the minimum version of Android your app supports is important. It depends on</a:t>
            </a:r>
          </a:p>
          <a:p>
            <a:pPr lvl="1"/>
            <a:r>
              <a:rPr lang="en-US" dirty="0"/>
              <a:t>Your clientele</a:t>
            </a:r>
          </a:p>
          <a:p>
            <a:pPr lvl="2"/>
            <a:r>
              <a:rPr lang="en-US" dirty="0"/>
              <a:t>Just you, tech people, students, your grandparents’ phones, </a:t>
            </a:r>
            <a:r>
              <a:rPr lang="en-US" dirty="0" err="1"/>
              <a:t>etc</a:t>
            </a:r>
            <a:r>
              <a:rPr lang="en-US" dirty="0"/>
              <a:t>…</a:t>
            </a:r>
          </a:p>
          <a:p>
            <a:pPr lvl="1"/>
            <a:r>
              <a:rPr lang="en-US" dirty="0"/>
              <a:t>Features desired</a:t>
            </a:r>
          </a:p>
          <a:p>
            <a:pPr lvl="2"/>
            <a:r>
              <a:rPr lang="en-US" dirty="0"/>
              <a:t>Android Wear, Auto, etc.</a:t>
            </a:r>
          </a:p>
          <a:p>
            <a:r>
              <a:rPr lang="en-US" dirty="0"/>
              <a:t>Recommended minimum version:</a:t>
            </a:r>
          </a:p>
          <a:p>
            <a:pPr lvl="1"/>
            <a:r>
              <a:rPr lang="en-US" dirty="0"/>
              <a:t>For general release: 19 or 21</a:t>
            </a:r>
          </a:p>
          <a:p>
            <a:pPr lvl="1"/>
            <a:r>
              <a:rPr lang="en-US" dirty="0"/>
              <a:t>For a school project: 21 or 23</a:t>
            </a:r>
          </a:p>
        </p:txBody>
      </p:sp>
      <p:graphicFrame>
        <p:nvGraphicFramePr>
          <p:cNvPr id="6" name="Content Placeholder 5"/>
          <p:cNvGraphicFramePr>
            <a:graphicFrameLocks noGrp="1"/>
          </p:cNvGraphicFramePr>
          <p:nvPr>
            <p:ph sz="half" idx="2"/>
            <p:extLst>
              <p:ext uri="{D42A27DB-BD31-4B8C-83A1-F6EECF244321}">
                <p14:modId xmlns:p14="http://schemas.microsoft.com/office/powerpoint/2010/main" val="3855626567"/>
              </p:ext>
            </p:extLst>
          </p:nvPr>
        </p:nvGraphicFramePr>
        <p:xfrm>
          <a:off x="5089525" y="2160588"/>
          <a:ext cx="4761060" cy="2768600"/>
        </p:xfrm>
        <a:graphic>
          <a:graphicData uri="http://schemas.openxmlformats.org/drawingml/2006/table">
            <a:tbl>
              <a:tblPr firstRow="1">
                <a:tableStyleId>{21E4AEA4-8DFA-4A89-87EB-49C32662AFE0}</a:tableStyleId>
              </a:tblPr>
              <a:tblGrid>
                <a:gridCol w="952212">
                  <a:extLst>
                    <a:ext uri="{9D8B030D-6E8A-4147-A177-3AD203B41FA5}">
                      <a16:colId xmlns:a16="http://schemas.microsoft.com/office/drawing/2014/main" val="1684232208"/>
                    </a:ext>
                  </a:extLst>
                </a:gridCol>
                <a:gridCol w="952212">
                  <a:extLst>
                    <a:ext uri="{9D8B030D-6E8A-4147-A177-3AD203B41FA5}">
                      <a16:colId xmlns:a16="http://schemas.microsoft.com/office/drawing/2014/main" val="4061451076"/>
                    </a:ext>
                  </a:extLst>
                </a:gridCol>
                <a:gridCol w="952212">
                  <a:extLst>
                    <a:ext uri="{9D8B030D-6E8A-4147-A177-3AD203B41FA5}">
                      <a16:colId xmlns:a16="http://schemas.microsoft.com/office/drawing/2014/main" val="1804194629"/>
                    </a:ext>
                  </a:extLst>
                </a:gridCol>
                <a:gridCol w="952212">
                  <a:extLst>
                    <a:ext uri="{9D8B030D-6E8A-4147-A177-3AD203B41FA5}">
                      <a16:colId xmlns:a16="http://schemas.microsoft.com/office/drawing/2014/main" val="2037437636"/>
                    </a:ext>
                  </a:extLst>
                </a:gridCol>
                <a:gridCol w="952212">
                  <a:extLst>
                    <a:ext uri="{9D8B030D-6E8A-4147-A177-3AD203B41FA5}">
                      <a16:colId xmlns:a16="http://schemas.microsoft.com/office/drawing/2014/main" val="2306493279"/>
                    </a:ext>
                  </a:extLst>
                </a:gridCol>
              </a:tblGrid>
              <a:tr h="370840">
                <a:tc>
                  <a:txBody>
                    <a:bodyPr/>
                    <a:lstStyle/>
                    <a:p>
                      <a:pPr algn="ctr"/>
                      <a:r>
                        <a:rPr lang="en-US" sz="1200" dirty="0"/>
                        <a:t>Code Name</a:t>
                      </a:r>
                    </a:p>
                  </a:txBody>
                  <a:tcPr anchor="ctr"/>
                </a:tc>
                <a:tc>
                  <a:txBody>
                    <a:bodyPr/>
                    <a:lstStyle/>
                    <a:p>
                      <a:pPr algn="ctr"/>
                      <a:r>
                        <a:rPr lang="en-US" sz="1200" dirty="0"/>
                        <a:t>Version Number</a:t>
                      </a:r>
                    </a:p>
                  </a:txBody>
                  <a:tcPr anchor="ctr"/>
                </a:tc>
                <a:tc>
                  <a:txBody>
                    <a:bodyPr/>
                    <a:lstStyle/>
                    <a:p>
                      <a:pPr algn="ctr"/>
                      <a:r>
                        <a:rPr lang="en-US" sz="1100" dirty="0"/>
                        <a:t>Release Year</a:t>
                      </a:r>
                    </a:p>
                  </a:txBody>
                  <a:tcPr anchor="ctr"/>
                </a:tc>
                <a:tc>
                  <a:txBody>
                    <a:bodyPr/>
                    <a:lstStyle/>
                    <a:p>
                      <a:pPr algn="ctr"/>
                      <a:r>
                        <a:rPr lang="en-US" sz="1200" dirty="0"/>
                        <a:t>API Level</a:t>
                      </a:r>
                    </a:p>
                  </a:txBody>
                  <a:tcPr anchor="ctr"/>
                </a:tc>
                <a:tc>
                  <a:txBody>
                    <a:bodyPr/>
                    <a:lstStyle/>
                    <a:p>
                      <a:pPr algn="ctr"/>
                      <a:r>
                        <a:rPr lang="en-US" sz="1200" dirty="0"/>
                        <a:t>Market Share</a:t>
                      </a:r>
                    </a:p>
                  </a:txBody>
                  <a:tcPr anchor="ctr"/>
                </a:tc>
                <a:extLst>
                  <a:ext uri="{0D108BD9-81ED-4DB2-BD59-A6C34878D82A}">
                    <a16:rowId xmlns:a16="http://schemas.microsoft.com/office/drawing/2014/main" val="2670668083"/>
                  </a:ext>
                </a:extLst>
              </a:tr>
              <a:tr h="370840">
                <a:tc>
                  <a:txBody>
                    <a:bodyPr/>
                    <a:lstStyle/>
                    <a:p>
                      <a:pPr algn="ctr"/>
                      <a:r>
                        <a:rPr lang="en-US" sz="1200" dirty="0"/>
                        <a:t>Nougat</a:t>
                      </a:r>
                    </a:p>
                  </a:txBody>
                  <a:tcPr anchor="ctr"/>
                </a:tc>
                <a:tc>
                  <a:txBody>
                    <a:bodyPr/>
                    <a:lstStyle/>
                    <a:p>
                      <a:pPr algn="ctr"/>
                      <a:r>
                        <a:rPr lang="en-US" sz="1200" dirty="0"/>
                        <a:t>7.0 - 7.1.1</a:t>
                      </a:r>
                    </a:p>
                  </a:txBody>
                  <a:tcPr anchor="ctr"/>
                </a:tc>
                <a:tc>
                  <a:txBody>
                    <a:bodyPr/>
                    <a:lstStyle/>
                    <a:p>
                      <a:pPr algn="ctr"/>
                      <a:r>
                        <a:rPr lang="en-US" sz="1200" dirty="0"/>
                        <a:t>2016</a:t>
                      </a:r>
                    </a:p>
                  </a:txBody>
                  <a:tcPr anchor="ctr"/>
                </a:tc>
                <a:tc>
                  <a:txBody>
                    <a:bodyPr/>
                    <a:lstStyle/>
                    <a:p>
                      <a:pPr algn="ctr"/>
                      <a:r>
                        <a:rPr lang="en-US" sz="1200" dirty="0"/>
                        <a:t>24-25</a:t>
                      </a:r>
                    </a:p>
                  </a:txBody>
                  <a:tcPr anchor="ctr"/>
                </a:tc>
                <a:tc>
                  <a:txBody>
                    <a:bodyPr/>
                    <a:lstStyle/>
                    <a:p>
                      <a:pPr algn="ctr"/>
                      <a:r>
                        <a:rPr lang="en-US" sz="1200" dirty="0"/>
                        <a:t>2.6%</a:t>
                      </a:r>
                    </a:p>
                  </a:txBody>
                  <a:tcPr anchor="ctr"/>
                </a:tc>
                <a:extLst>
                  <a:ext uri="{0D108BD9-81ED-4DB2-BD59-A6C34878D82A}">
                    <a16:rowId xmlns:a16="http://schemas.microsoft.com/office/drawing/2014/main" val="26933848"/>
                  </a:ext>
                </a:extLst>
              </a:tr>
              <a:tr h="370840">
                <a:tc>
                  <a:txBody>
                    <a:bodyPr/>
                    <a:lstStyle/>
                    <a:p>
                      <a:pPr algn="ctr"/>
                      <a:r>
                        <a:rPr lang="en-US" sz="1000" dirty="0"/>
                        <a:t>Marshmallow</a:t>
                      </a:r>
                      <a:endParaRPr lang="en-US" sz="1200" dirty="0"/>
                    </a:p>
                  </a:txBody>
                  <a:tcPr anchor="ctr">
                    <a:solidFill>
                      <a:schemeClr val="accent1">
                        <a:lumMod val="60000"/>
                        <a:lumOff val="40000"/>
                      </a:schemeClr>
                    </a:solidFill>
                  </a:tcPr>
                </a:tc>
                <a:tc>
                  <a:txBody>
                    <a:bodyPr/>
                    <a:lstStyle/>
                    <a:p>
                      <a:pPr algn="ctr"/>
                      <a:r>
                        <a:rPr lang="en-US" sz="1200" dirty="0"/>
                        <a:t>6.0 - 6.0.1</a:t>
                      </a:r>
                    </a:p>
                  </a:txBody>
                  <a:tcPr anchor="ctr">
                    <a:solidFill>
                      <a:schemeClr val="accent1">
                        <a:lumMod val="60000"/>
                        <a:lumOff val="40000"/>
                      </a:schemeClr>
                    </a:solidFill>
                  </a:tcPr>
                </a:tc>
                <a:tc>
                  <a:txBody>
                    <a:bodyPr/>
                    <a:lstStyle/>
                    <a:p>
                      <a:pPr algn="ctr"/>
                      <a:r>
                        <a:rPr lang="en-US" sz="1200" dirty="0"/>
                        <a:t>2015</a:t>
                      </a:r>
                    </a:p>
                  </a:txBody>
                  <a:tcPr anchor="ctr">
                    <a:solidFill>
                      <a:schemeClr val="accent1">
                        <a:lumMod val="60000"/>
                        <a:lumOff val="40000"/>
                      </a:schemeClr>
                    </a:solidFill>
                  </a:tcPr>
                </a:tc>
                <a:tc>
                  <a:txBody>
                    <a:bodyPr/>
                    <a:lstStyle/>
                    <a:p>
                      <a:pPr algn="ctr"/>
                      <a:r>
                        <a:rPr lang="en-US" sz="1200" dirty="0"/>
                        <a:t>23</a:t>
                      </a:r>
                    </a:p>
                  </a:txBody>
                  <a:tcPr anchor="ctr">
                    <a:solidFill>
                      <a:schemeClr val="accent1">
                        <a:lumMod val="60000"/>
                        <a:lumOff val="40000"/>
                      </a:schemeClr>
                    </a:solidFill>
                  </a:tcPr>
                </a:tc>
                <a:tc>
                  <a:txBody>
                    <a:bodyPr/>
                    <a:lstStyle/>
                    <a:p>
                      <a:pPr algn="ctr"/>
                      <a:r>
                        <a:rPr lang="en-US" sz="1200" dirty="0"/>
                        <a:t>31.3%</a:t>
                      </a:r>
                    </a:p>
                  </a:txBody>
                  <a:tcPr anchor="ctr">
                    <a:solidFill>
                      <a:schemeClr val="accent1">
                        <a:lumMod val="60000"/>
                        <a:lumOff val="40000"/>
                      </a:schemeClr>
                    </a:solidFill>
                  </a:tcPr>
                </a:tc>
                <a:extLst>
                  <a:ext uri="{0D108BD9-81ED-4DB2-BD59-A6C34878D82A}">
                    <a16:rowId xmlns:a16="http://schemas.microsoft.com/office/drawing/2014/main" val="519603886"/>
                  </a:ext>
                </a:extLst>
              </a:tr>
              <a:tr h="370840">
                <a:tc>
                  <a:txBody>
                    <a:bodyPr/>
                    <a:lstStyle/>
                    <a:p>
                      <a:pPr algn="ctr"/>
                      <a:r>
                        <a:rPr lang="en-US" sz="1200" dirty="0"/>
                        <a:t>Lollipop</a:t>
                      </a:r>
                    </a:p>
                  </a:txBody>
                  <a:tcPr anchor="ctr">
                    <a:solidFill>
                      <a:schemeClr val="accent1">
                        <a:lumMod val="60000"/>
                        <a:lumOff val="40000"/>
                      </a:schemeClr>
                    </a:solidFill>
                  </a:tcPr>
                </a:tc>
                <a:tc>
                  <a:txBody>
                    <a:bodyPr/>
                    <a:lstStyle/>
                    <a:p>
                      <a:pPr algn="ctr"/>
                      <a:r>
                        <a:rPr lang="en-US" sz="1200" dirty="0"/>
                        <a:t>5.0 - 5.1.1</a:t>
                      </a:r>
                    </a:p>
                  </a:txBody>
                  <a:tcPr anchor="ctr">
                    <a:solidFill>
                      <a:schemeClr val="accent1">
                        <a:lumMod val="60000"/>
                        <a:lumOff val="40000"/>
                      </a:schemeClr>
                    </a:solidFill>
                  </a:tcPr>
                </a:tc>
                <a:tc>
                  <a:txBody>
                    <a:bodyPr/>
                    <a:lstStyle/>
                    <a:p>
                      <a:pPr algn="ctr"/>
                      <a:r>
                        <a:rPr lang="en-US" sz="1200" dirty="0"/>
                        <a:t>2014</a:t>
                      </a:r>
                    </a:p>
                  </a:txBody>
                  <a:tcPr anchor="ctr">
                    <a:solidFill>
                      <a:schemeClr val="accent1">
                        <a:lumMod val="60000"/>
                        <a:lumOff val="40000"/>
                      </a:schemeClr>
                    </a:solidFill>
                  </a:tcPr>
                </a:tc>
                <a:tc>
                  <a:txBody>
                    <a:bodyPr/>
                    <a:lstStyle/>
                    <a:p>
                      <a:pPr algn="ctr"/>
                      <a:r>
                        <a:rPr lang="en-US" sz="1200" dirty="0"/>
                        <a:t>21-22</a:t>
                      </a:r>
                    </a:p>
                  </a:txBody>
                  <a:tcPr anchor="ctr">
                    <a:solidFill>
                      <a:schemeClr val="accent1">
                        <a:lumMod val="60000"/>
                        <a:lumOff val="40000"/>
                      </a:schemeClr>
                    </a:solidFill>
                  </a:tcPr>
                </a:tc>
                <a:tc>
                  <a:txBody>
                    <a:bodyPr/>
                    <a:lstStyle/>
                    <a:p>
                      <a:pPr algn="ctr"/>
                      <a:r>
                        <a:rPr lang="en-US" sz="1200" dirty="0"/>
                        <a:t>32.5%</a:t>
                      </a:r>
                    </a:p>
                  </a:txBody>
                  <a:tcPr anchor="ctr">
                    <a:solidFill>
                      <a:schemeClr val="accent1">
                        <a:lumMod val="60000"/>
                        <a:lumOff val="40000"/>
                      </a:schemeClr>
                    </a:solidFill>
                  </a:tcPr>
                </a:tc>
                <a:extLst>
                  <a:ext uri="{0D108BD9-81ED-4DB2-BD59-A6C34878D82A}">
                    <a16:rowId xmlns:a16="http://schemas.microsoft.com/office/drawing/2014/main" val="1080564318"/>
                  </a:ext>
                </a:extLst>
              </a:tr>
              <a:tr h="370840">
                <a:tc>
                  <a:txBody>
                    <a:bodyPr/>
                    <a:lstStyle/>
                    <a:p>
                      <a:pPr algn="ctr"/>
                      <a:r>
                        <a:rPr lang="en-US" sz="1200" dirty="0"/>
                        <a:t>KitKat</a:t>
                      </a:r>
                    </a:p>
                  </a:txBody>
                  <a:tcPr anchor="ctr">
                    <a:solidFill>
                      <a:schemeClr val="accent1">
                        <a:lumMod val="60000"/>
                        <a:lumOff val="40000"/>
                      </a:schemeClr>
                    </a:solidFill>
                  </a:tcPr>
                </a:tc>
                <a:tc>
                  <a:txBody>
                    <a:bodyPr/>
                    <a:lstStyle/>
                    <a:p>
                      <a:pPr algn="ctr"/>
                      <a:r>
                        <a:rPr lang="en-US" sz="1200" dirty="0"/>
                        <a:t>4.4 - 4.4.4</a:t>
                      </a:r>
                    </a:p>
                  </a:txBody>
                  <a:tcPr anchor="ctr">
                    <a:solidFill>
                      <a:schemeClr val="accent1">
                        <a:lumMod val="60000"/>
                        <a:lumOff val="40000"/>
                      </a:schemeClr>
                    </a:solidFill>
                  </a:tcPr>
                </a:tc>
                <a:tc>
                  <a:txBody>
                    <a:bodyPr/>
                    <a:lstStyle/>
                    <a:p>
                      <a:pPr algn="ctr"/>
                      <a:r>
                        <a:rPr lang="en-US" sz="1200" dirty="0"/>
                        <a:t>2013</a:t>
                      </a:r>
                    </a:p>
                  </a:txBody>
                  <a:tcPr anchor="ctr">
                    <a:solidFill>
                      <a:schemeClr val="accent1">
                        <a:lumMod val="60000"/>
                        <a:lumOff val="40000"/>
                      </a:schemeClr>
                    </a:solidFill>
                  </a:tcPr>
                </a:tc>
                <a:tc>
                  <a:txBody>
                    <a:bodyPr/>
                    <a:lstStyle/>
                    <a:p>
                      <a:pPr algn="ctr"/>
                      <a:r>
                        <a:rPr lang="en-US" sz="1200" dirty="0"/>
                        <a:t>19</a:t>
                      </a:r>
                    </a:p>
                  </a:txBody>
                  <a:tcPr anchor="ctr">
                    <a:solidFill>
                      <a:schemeClr val="accent1">
                        <a:lumMod val="60000"/>
                        <a:lumOff val="40000"/>
                      </a:schemeClr>
                    </a:solidFill>
                  </a:tcPr>
                </a:tc>
                <a:tc>
                  <a:txBody>
                    <a:bodyPr/>
                    <a:lstStyle/>
                    <a:p>
                      <a:pPr algn="ctr"/>
                      <a:r>
                        <a:rPr lang="en-US" sz="1200" dirty="0"/>
                        <a:t>20.8%</a:t>
                      </a:r>
                    </a:p>
                  </a:txBody>
                  <a:tcPr anchor="ctr">
                    <a:solidFill>
                      <a:schemeClr val="accent1">
                        <a:lumMod val="60000"/>
                        <a:lumOff val="40000"/>
                      </a:schemeClr>
                    </a:solidFill>
                  </a:tcPr>
                </a:tc>
                <a:extLst>
                  <a:ext uri="{0D108BD9-81ED-4DB2-BD59-A6C34878D82A}">
                    <a16:rowId xmlns:a16="http://schemas.microsoft.com/office/drawing/2014/main" val="2782809187"/>
                  </a:ext>
                </a:extLst>
              </a:tr>
              <a:tr h="370840">
                <a:tc>
                  <a:txBody>
                    <a:bodyPr/>
                    <a:lstStyle/>
                    <a:p>
                      <a:pPr algn="ctr"/>
                      <a:r>
                        <a:rPr lang="en-US" sz="1200" dirty="0"/>
                        <a:t>Jelly Bean</a:t>
                      </a:r>
                    </a:p>
                  </a:txBody>
                  <a:tcPr anchor="ctr"/>
                </a:tc>
                <a:tc>
                  <a:txBody>
                    <a:bodyPr/>
                    <a:lstStyle/>
                    <a:p>
                      <a:pPr algn="ctr"/>
                      <a:r>
                        <a:rPr lang="en-US" sz="1200" dirty="0"/>
                        <a:t>4.1 – 4.3.1</a:t>
                      </a:r>
                    </a:p>
                  </a:txBody>
                  <a:tcPr anchor="ctr"/>
                </a:tc>
                <a:tc>
                  <a:txBody>
                    <a:bodyPr/>
                    <a:lstStyle/>
                    <a:p>
                      <a:pPr algn="ctr"/>
                      <a:r>
                        <a:rPr lang="en-US" sz="1200" dirty="0"/>
                        <a:t>2012</a:t>
                      </a:r>
                    </a:p>
                  </a:txBody>
                  <a:tcPr anchor="ctr"/>
                </a:tc>
                <a:tc>
                  <a:txBody>
                    <a:bodyPr/>
                    <a:lstStyle/>
                    <a:p>
                      <a:pPr algn="ctr"/>
                      <a:r>
                        <a:rPr lang="en-US" sz="1200" dirty="0"/>
                        <a:t>16-18</a:t>
                      </a:r>
                    </a:p>
                  </a:txBody>
                  <a:tcPr anchor="ctr"/>
                </a:tc>
                <a:tc>
                  <a:txBody>
                    <a:bodyPr/>
                    <a:lstStyle/>
                    <a:p>
                      <a:pPr algn="ctr"/>
                      <a:r>
                        <a:rPr lang="en-US" sz="1200" dirty="0"/>
                        <a:t>10.6%</a:t>
                      </a:r>
                    </a:p>
                  </a:txBody>
                  <a:tcPr anchor="ctr"/>
                </a:tc>
                <a:extLst>
                  <a:ext uri="{0D108BD9-81ED-4DB2-BD59-A6C34878D82A}">
                    <a16:rowId xmlns:a16="http://schemas.microsoft.com/office/drawing/2014/main" val="2631451923"/>
                  </a:ext>
                </a:extLst>
              </a:tr>
              <a:tr h="370840">
                <a:tc>
                  <a:txBody>
                    <a:bodyPr/>
                    <a:lstStyle/>
                    <a:p>
                      <a:pPr algn="ctr"/>
                      <a:r>
                        <a:rPr lang="en-US" sz="1200" dirty="0"/>
                        <a:t>Ice Cream Sandwich</a:t>
                      </a:r>
                    </a:p>
                  </a:txBody>
                  <a:tcPr anchor="ctr"/>
                </a:tc>
                <a:tc>
                  <a:txBody>
                    <a:bodyPr/>
                    <a:lstStyle/>
                    <a:p>
                      <a:pPr algn="ctr"/>
                      <a:r>
                        <a:rPr lang="en-US" sz="1200" dirty="0"/>
                        <a:t>3.0 – 3.2.6</a:t>
                      </a:r>
                    </a:p>
                  </a:txBody>
                  <a:tcPr anchor="ctr"/>
                </a:tc>
                <a:tc>
                  <a:txBody>
                    <a:bodyPr/>
                    <a:lstStyle/>
                    <a:p>
                      <a:pPr algn="ctr"/>
                      <a:r>
                        <a:rPr lang="en-US" sz="1200" dirty="0"/>
                        <a:t>2011</a:t>
                      </a:r>
                    </a:p>
                  </a:txBody>
                  <a:tcPr anchor="ctr"/>
                </a:tc>
                <a:tc>
                  <a:txBody>
                    <a:bodyPr/>
                    <a:lstStyle/>
                    <a:p>
                      <a:pPr algn="ctr"/>
                      <a:r>
                        <a:rPr lang="en-US" sz="1200" dirty="0"/>
                        <a:t>14-15</a:t>
                      </a:r>
                    </a:p>
                  </a:txBody>
                  <a:tcPr anchor="ctr"/>
                </a:tc>
                <a:tc>
                  <a:txBody>
                    <a:bodyPr/>
                    <a:lstStyle/>
                    <a:p>
                      <a:pPr algn="ctr"/>
                      <a:r>
                        <a:rPr lang="en-US" sz="1200" dirty="0"/>
                        <a:t>1%</a:t>
                      </a:r>
                    </a:p>
                  </a:txBody>
                  <a:tcPr anchor="ctr"/>
                </a:tc>
                <a:extLst>
                  <a:ext uri="{0D108BD9-81ED-4DB2-BD59-A6C34878D82A}">
                    <a16:rowId xmlns:a16="http://schemas.microsoft.com/office/drawing/2014/main" val="2896305844"/>
                  </a:ext>
                </a:extLst>
              </a:tr>
            </a:tbl>
          </a:graphicData>
        </a:graphic>
      </p:graphicFrame>
      <p:sp>
        <p:nvSpPr>
          <p:cNvPr id="5" name="TextBox 4"/>
          <p:cNvSpPr txBox="1"/>
          <p:nvPr/>
        </p:nvSpPr>
        <p:spPr>
          <a:xfrm>
            <a:off x="677334" y="6041361"/>
            <a:ext cx="4173645" cy="738664"/>
          </a:xfrm>
          <a:prstGeom prst="rect">
            <a:avLst/>
          </a:prstGeom>
          <a:noFill/>
        </p:spPr>
        <p:txBody>
          <a:bodyPr wrap="square" rtlCol="0">
            <a:spAutoFit/>
          </a:bodyPr>
          <a:lstStyle/>
          <a:p>
            <a:r>
              <a:rPr lang="en-US" sz="1050" dirty="0"/>
              <a:t>Sources: </a:t>
            </a:r>
            <a:r>
              <a:rPr lang="en-US" sz="1050" dirty="0">
                <a:hlinkClick r:id="rId3"/>
              </a:rPr>
              <a:t>https://developer.android.com/about/dashboards/index.html#Platform</a:t>
            </a:r>
            <a:r>
              <a:rPr lang="en-US" sz="1050" dirty="0"/>
              <a:t>,</a:t>
            </a:r>
          </a:p>
          <a:p>
            <a:r>
              <a:rPr lang="en-US" sz="1050" dirty="0">
                <a:hlinkClick r:id="rId4"/>
              </a:rPr>
              <a:t>https://en.wikipedia.org/wiki/Android_version_history</a:t>
            </a:r>
            <a:r>
              <a:rPr lang="en-US" sz="1050" dirty="0"/>
              <a:t> </a:t>
            </a:r>
          </a:p>
        </p:txBody>
      </p:sp>
      <p:pic>
        <p:nvPicPr>
          <p:cNvPr id="6146" name="Picture 2" descr="https://pbs.twimg.com/profile_banners/3422144293/1454263239/1500x50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89524" y="5084561"/>
            <a:ext cx="4761061" cy="15870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66277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Android Studio Components: SDK Manager</a:t>
            </a:r>
          </a:p>
        </p:txBody>
      </p:sp>
      <p:sp>
        <p:nvSpPr>
          <p:cNvPr id="3" name="Content Placeholder 2"/>
          <p:cNvSpPr>
            <a:spLocks noGrp="1"/>
          </p:cNvSpPr>
          <p:nvPr>
            <p:ph sz="half" idx="1"/>
          </p:nvPr>
        </p:nvSpPr>
        <p:spPr/>
        <p:txBody>
          <a:bodyPr/>
          <a:lstStyle/>
          <a:p>
            <a:r>
              <a:rPr lang="en-US" b="1" i="1" dirty="0"/>
              <a:t>Tools </a:t>
            </a:r>
            <a:r>
              <a:rPr lang="en-US" b="1" i="1" dirty="0">
                <a:sym typeface="Wingdings" panose="05000000000000000000" pitchFamily="2" charset="2"/>
              </a:rPr>
              <a:t> Android  SDK Manager</a:t>
            </a:r>
          </a:p>
          <a:p>
            <a:r>
              <a:rPr lang="en-US" dirty="0">
                <a:sym typeface="Wingdings" panose="05000000000000000000" pitchFamily="2" charset="2"/>
              </a:rPr>
              <a:t>It’s handy to have several versions of the Android SDK installed</a:t>
            </a:r>
            <a:endParaRPr lang="en-US" dirty="0"/>
          </a:p>
        </p:txBody>
      </p:sp>
      <p:sp>
        <p:nvSpPr>
          <p:cNvPr id="4" name="Content Placeholder 3"/>
          <p:cNvSpPr>
            <a:spLocks noGrp="1"/>
          </p:cNvSpPr>
          <p:nvPr>
            <p:ph sz="half" idx="2"/>
          </p:nvPr>
        </p:nvSpPr>
        <p:spPr/>
        <p:txBody>
          <a:bodyPr/>
          <a:lstStyle/>
          <a:p>
            <a:endParaRPr lang="en-US"/>
          </a:p>
        </p:txBody>
      </p:sp>
      <p:pic>
        <p:nvPicPr>
          <p:cNvPr id="6" name="Picture 5"/>
          <p:cNvPicPr>
            <a:picLocks noChangeAspect="1"/>
          </p:cNvPicPr>
          <p:nvPr/>
        </p:nvPicPr>
        <p:blipFill>
          <a:blip r:embed="rId2"/>
          <a:stretch>
            <a:fillRect/>
          </a:stretch>
        </p:blipFill>
        <p:spPr>
          <a:xfrm>
            <a:off x="5320146" y="2160589"/>
            <a:ext cx="6658494" cy="4544186"/>
          </a:xfrm>
          <a:prstGeom prst="rect">
            <a:avLst/>
          </a:prstGeom>
        </p:spPr>
      </p:pic>
    </p:spTree>
    <p:extLst>
      <p:ext uri="{BB962C8B-B14F-4D97-AF65-F5344CB8AC3E}">
        <p14:creationId xmlns:p14="http://schemas.microsoft.com/office/powerpoint/2010/main" val="27774933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Android Studio Setup: Emulator</a:t>
            </a:r>
          </a:p>
        </p:txBody>
      </p:sp>
      <p:sp>
        <p:nvSpPr>
          <p:cNvPr id="3" name="Content Placeholder 2"/>
          <p:cNvSpPr>
            <a:spLocks noGrp="1"/>
          </p:cNvSpPr>
          <p:nvPr>
            <p:ph sz="half" idx="1"/>
          </p:nvPr>
        </p:nvSpPr>
        <p:spPr/>
        <p:txBody>
          <a:bodyPr/>
          <a:lstStyle/>
          <a:p>
            <a:r>
              <a:rPr lang="en-US" b="1" dirty="0"/>
              <a:t>Android Virtual Devices (AVDs)</a:t>
            </a:r>
            <a:r>
              <a:rPr lang="en-US" dirty="0"/>
              <a:t> are handy for testing</a:t>
            </a:r>
          </a:p>
          <a:p>
            <a:r>
              <a:rPr lang="en-US" dirty="0"/>
              <a:t>You can make multiple AVDs. Best practice to make an AVD for:</a:t>
            </a:r>
          </a:p>
          <a:p>
            <a:pPr lvl="1"/>
            <a:r>
              <a:rPr lang="en-US" dirty="0"/>
              <a:t>Minimum supported API version</a:t>
            </a:r>
          </a:p>
          <a:p>
            <a:pPr lvl="1"/>
            <a:r>
              <a:rPr lang="en-US" dirty="0"/>
              <a:t>Target API version (+-1)</a:t>
            </a:r>
          </a:p>
          <a:p>
            <a:pPr lvl="1"/>
            <a:r>
              <a:rPr lang="en-US" dirty="0"/>
              <a:t>Latest API version</a:t>
            </a:r>
          </a:p>
          <a:p>
            <a:r>
              <a:rPr lang="en-US" b="1" i="1" dirty="0"/>
              <a:t>Tools -&gt; AVD Manager</a:t>
            </a:r>
          </a:p>
          <a:p>
            <a:r>
              <a:rPr lang="en-US" dirty="0"/>
              <a:t>Each AVD needs a system image. (More large downloads)</a:t>
            </a:r>
          </a:p>
          <a:p>
            <a:endParaRPr lang="en-US" b="1" i="1" dirty="0"/>
          </a:p>
        </p:txBody>
      </p:sp>
      <p:pic>
        <p:nvPicPr>
          <p:cNvPr id="6" name="Picture 5"/>
          <p:cNvPicPr>
            <a:picLocks noChangeAspect="1"/>
          </p:cNvPicPr>
          <p:nvPr/>
        </p:nvPicPr>
        <p:blipFill>
          <a:blip r:embed="rId3"/>
          <a:stretch>
            <a:fillRect/>
          </a:stretch>
        </p:blipFill>
        <p:spPr>
          <a:xfrm>
            <a:off x="4861369" y="2160589"/>
            <a:ext cx="4967731" cy="2258903"/>
          </a:xfrm>
          <a:prstGeom prst="rect">
            <a:avLst/>
          </a:prstGeom>
        </p:spPr>
      </p:pic>
      <p:pic>
        <p:nvPicPr>
          <p:cNvPr id="7" name="Picture 6"/>
          <p:cNvPicPr>
            <a:picLocks noChangeAspect="1"/>
          </p:cNvPicPr>
          <p:nvPr/>
        </p:nvPicPr>
        <p:blipFill>
          <a:blip r:embed="rId4"/>
          <a:stretch>
            <a:fillRect/>
          </a:stretch>
        </p:blipFill>
        <p:spPr>
          <a:xfrm>
            <a:off x="6043448" y="3437660"/>
            <a:ext cx="4656082" cy="2424042"/>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082399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Android Studio: Running your app</a:t>
            </a:r>
          </a:p>
        </p:txBody>
      </p:sp>
      <p:sp>
        <p:nvSpPr>
          <p:cNvPr id="3" name="Content Placeholder 2"/>
          <p:cNvSpPr>
            <a:spLocks noGrp="1"/>
          </p:cNvSpPr>
          <p:nvPr>
            <p:ph sz="half" idx="1"/>
          </p:nvPr>
        </p:nvSpPr>
        <p:spPr>
          <a:xfrm>
            <a:off x="677334" y="2160589"/>
            <a:ext cx="4184035" cy="2210075"/>
          </a:xfrm>
        </p:spPr>
        <p:txBody>
          <a:bodyPr/>
          <a:lstStyle/>
          <a:p>
            <a:r>
              <a:rPr lang="en-US" dirty="0"/>
              <a:t>Many options when running app:</a:t>
            </a:r>
          </a:p>
          <a:p>
            <a:pPr lvl="1"/>
            <a:r>
              <a:rPr lang="en-US" dirty="0"/>
              <a:t>Device (real/emulated)</a:t>
            </a:r>
          </a:p>
          <a:p>
            <a:pPr lvl="1"/>
            <a:r>
              <a:rPr lang="en-US" dirty="0"/>
              <a:t>Module / “Sub-app”</a:t>
            </a:r>
          </a:p>
          <a:p>
            <a:pPr lvl="1"/>
            <a:r>
              <a:rPr lang="en-US" dirty="0"/>
              <a:t>Debugging options</a:t>
            </a:r>
          </a:p>
          <a:p>
            <a:r>
              <a:rPr lang="en-US" dirty="0"/>
              <a:t>The emulator has simulation features. </a:t>
            </a:r>
          </a:p>
          <a:p>
            <a:pPr lvl="1"/>
            <a:endParaRPr lang="en-US" dirty="0"/>
          </a:p>
        </p:txBody>
      </p:sp>
      <p:grpSp>
        <p:nvGrpSpPr>
          <p:cNvPr id="7" name="Group 6"/>
          <p:cNvGrpSpPr/>
          <p:nvPr/>
        </p:nvGrpSpPr>
        <p:grpSpPr>
          <a:xfrm>
            <a:off x="1581147" y="4370664"/>
            <a:ext cx="2376408" cy="2398143"/>
            <a:chOff x="5695781" y="1845356"/>
            <a:chExt cx="4470350" cy="4511237"/>
          </a:xfrm>
        </p:grpSpPr>
        <p:pic>
          <p:nvPicPr>
            <p:cNvPr id="5" name="Picture 4"/>
            <p:cNvPicPr>
              <a:picLocks noChangeAspect="1"/>
            </p:cNvPicPr>
            <p:nvPr/>
          </p:nvPicPr>
          <p:blipFill>
            <a:blip r:embed="rId3"/>
            <a:stretch>
              <a:fillRect/>
            </a:stretch>
          </p:blipFill>
          <p:spPr>
            <a:xfrm>
              <a:off x="5695781" y="1845356"/>
              <a:ext cx="4470350" cy="4511237"/>
            </a:xfrm>
            <a:prstGeom prst="rect">
              <a:avLst/>
            </a:prstGeom>
            <a:ln>
              <a:noFill/>
            </a:ln>
            <a:effectLst>
              <a:outerShdw blurRad="190500" algn="tl" rotWithShape="0">
                <a:srgbClr val="000000">
                  <a:alpha val="70000"/>
                </a:srgbClr>
              </a:outerShdw>
            </a:effectLst>
          </p:spPr>
        </p:pic>
        <p:sp>
          <p:nvSpPr>
            <p:cNvPr id="6" name="Rectangle 5"/>
            <p:cNvSpPr/>
            <p:nvPr/>
          </p:nvSpPr>
          <p:spPr>
            <a:xfrm>
              <a:off x="6602136" y="2348917"/>
              <a:ext cx="1862356" cy="268448"/>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8" name="Picture 7"/>
          <p:cNvPicPr>
            <a:picLocks noChangeAspect="1"/>
          </p:cNvPicPr>
          <p:nvPr/>
        </p:nvPicPr>
        <p:blipFill>
          <a:blip r:embed="rId4"/>
          <a:stretch>
            <a:fillRect/>
          </a:stretch>
        </p:blipFill>
        <p:spPr>
          <a:xfrm>
            <a:off x="5343181" y="2160589"/>
            <a:ext cx="5019577" cy="3858953"/>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1142738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Android Studio: Debugging</a:t>
            </a:r>
          </a:p>
        </p:txBody>
      </p:sp>
      <p:sp>
        <p:nvSpPr>
          <p:cNvPr id="3" name="Content Placeholder 2"/>
          <p:cNvSpPr>
            <a:spLocks noGrp="1"/>
          </p:cNvSpPr>
          <p:nvPr>
            <p:ph sz="half" idx="1"/>
          </p:nvPr>
        </p:nvSpPr>
        <p:spPr/>
        <p:txBody>
          <a:bodyPr/>
          <a:lstStyle/>
          <a:p>
            <a:r>
              <a:rPr lang="en-US" dirty="0"/>
              <a:t>Live debugging is much faster than print-statements</a:t>
            </a:r>
          </a:p>
        </p:txBody>
      </p:sp>
      <p:sp>
        <p:nvSpPr>
          <p:cNvPr id="4" name="Content Placeholder 3"/>
          <p:cNvSpPr>
            <a:spLocks noGrp="1"/>
          </p:cNvSpPr>
          <p:nvPr>
            <p:ph sz="half" idx="2"/>
          </p:nvPr>
        </p:nvSpPr>
        <p:spPr>
          <a:xfrm>
            <a:off x="677334" y="4647925"/>
            <a:ext cx="4184034" cy="2210075"/>
          </a:xfrm>
        </p:spPr>
        <p:txBody>
          <a:bodyPr/>
          <a:lstStyle/>
          <a:p>
            <a:r>
              <a:rPr lang="en-US" dirty="0"/>
              <a:t>Debugging flow:</a:t>
            </a:r>
          </a:p>
          <a:p>
            <a:pPr lvl="1"/>
            <a:r>
              <a:rPr lang="en-US" dirty="0"/>
              <a:t>Set Breakpoints</a:t>
            </a:r>
          </a:p>
          <a:p>
            <a:pPr lvl="1"/>
            <a:r>
              <a:rPr lang="en-US" dirty="0"/>
              <a:t>Run app into breakpoint</a:t>
            </a:r>
          </a:p>
          <a:p>
            <a:pPr lvl="1"/>
            <a:r>
              <a:rPr lang="en-US" dirty="0"/>
              <a:t>Inspect data, run arbitrary code to verify assumptions</a:t>
            </a:r>
          </a:p>
          <a:p>
            <a:pPr lvl="1"/>
            <a:r>
              <a:rPr lang="en-US" dirty="0"/>
              <a:t>Make code/design changes</a:t>
            </a:r>
          </a:p>
        </p:txBody>
      </p:sp>
      <p:pic>
        <p:nvPicPr>
          <p:cNvPr id="5" name="Picture 4"/>
          <p:cNvPicPr>
            <a:picLocks noChangeAspect="1"/>
          </p:cNvPicPr>
          <p:nvPr/>
        </p:nvPicPr>
        <p:blipFill>
          <a:blip r:embed="rId3"/>
          <a:stretch>
            <a:fillRect/>
          </a:stretch>
        </p:blipFill>
        <p:spPr>
          <a:xfrm>
            <a:off x="1313785" y="2947213"/>
            <a:ext cx="2911132" cy="1598085"/>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pic>
        <p:nvPicPr>
          <p:cNvPr id="6" name="Picture 5"/>
          <p:cNvPicPr>
            <a:picLocks noChangeAspect="1"/>
          </p:cNvPicPr>
          <p:nvPr/>
        </p:nvPicPr>
        <p:blipFill>
          <a:blip r:embed="rId4"/>
          <a:stretch>
            <a:fillRect/>
          </a:stretch>
        </p:blipFill>
        <p:spPr>
          <a:xfrm>
            <a:off x="5249935" y="2160589"/>
            <a:ext cx="5593840" cy="3900749"/>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4749964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Android Studio Setup: Adding Libraries to your Project</a:t>
            </a:r>
          </a:p>
        </p:txBody>
      </p:sp>
      <p:sp>
        <p:nvSpPr>
          <p:cNvPr id="3" name="Content Placeholder 2"/>
          <p:cNvSpPr>
            <a:spLocks noGrp="1"/>
          </p:cNvSpPr>
          <p:nvPr>
            <p:ph sz="half" idx="1"/>
          </p:nvPr>
        </p:nvSpPr>
        <p:spPr/>
        <p:txBody>
          <a:bodyPr>
            <a:normAutofit fontScale="92500" lnSpcReduction="20000"/>
          </a:bodyPr>
          <a:lstStyle/>
          <a:p>
            <a:r>
              <a:rPr lang="en-US" dirty="0"/>
              <a:t>Android uses the </a:t>
            </a:r>
            <a:r>
              <a:rPr lang="en-US" b="1" dirty="0"/>
              <a:t>Gradle</a:t>
            </a:r>
            <a:r>
              <a:rPr lang="en-US" dirty="0"/>
              <a:t> build-system.</a:t>
            </a:r>
          </a:p>
          <a:p>
            <a:pPr lvl="1"/>
            <a:r>
              <a:rPr lang="en-US" dirty="0"/>
              <a:t>Other systems exist too. Most notably: </a:t>
            </a:r>
            <a:r>
              <a:rPr lang="en-US" b="1" dirty="0"/>
              <a:t>Buck</a:t>
            </a:r>
            <a:r>
              <a:rPr lang="en-US" dirty="0"/>
              <a:t>, from Facebook.</a:t>
            </a:r>
          </a:p>
          <a:p>
            <a:r>
              <a:rPr lang="en-US" dirty="0"/>
              <a:t>Gradle lets you:</a:t>
            </a:r>
          </a:p>
          <a:p>
            <a:pPr lvl="1"/>
            <a:r>
              <a:rPr lang="en-US" dirty="0"/>
              <a:t>Add libraries to your project</a:t>
            </a:r>
          </a:p>
          <a:p>
            <a:pPr lvl="1"/>
            <a:r>
              <a:rPr lang="en-US" dirty="0"/>
              <a:t>Specify build variants &amp; </a:t>
            </a:r>
            <a:r>
              <a:rPr lang="en-US" dirty="0" err="1"/>
              <a:t>flavours</a:t>
            </a:r>
            <a:endParaRPr lang="en-US" dirty="0"/>
          </a:p>
          <a:p>
            <a:pPr lvl="1"/>
            <a:r>
              <a:rPr lang="en-US" dirty="0"/>
              <a:t>Perform compile-time build tasks</a:t>
            </a:r>
          </a:p>
          <a:p>
            <a:r>
              <a:rPr lang="en-US" dirty="0"/>
              <a:t>Gradle files are written in Groovy and can be quite complex.</a:t>
            </a:r>
          </a:p>
          <a:p>
            <a:r>
              <a:rPr lang="en-US" dirty="0"/>
              <a:t>To (simply) add libraries, </a:t>
            </a:r>
          </a:p>
          <a:p>
            <a:pPr lvl="1"/>
            <a:r>
              <a:rPr lang="en-US" dirty="0"/>
              <a:t>Right click on “app” (module)</a:t>
            </a:r>
          </a:p>
          <a:p>
            <a:pPr lvl="1"/>
            <a:r>
              <a:rPr lang="en-US" dirty="0"/>
              <a:t>Select “Open Module settings”</a:t>
            </a:r>
          </a:p>
          <a:p>
            <a:endParaRPr lang="en-US" dirty="0"/>
          </a:p>
        </p:txBody>
      </p:sp>
      <p:pic>
        <p:nvPicPr>
          <p:cNvPr id="5" name="Picture 4"/>
          <p:cNvPicPr>
            <a:picLocks noChangeAspect="1"/>
          </p:cNvPicPr>
          <p:nvPr/>
        </p:nvPicPr>
        <p:blipFill>
          <a:blip r:embed="rId3"/>
          <a:stretch>
            <a:fillRect/>
          </a:stretch>
        </p:blipFill>
        <p:spPr>
          <a:xfrm>
            <a:off x="4975668" y="1930400"/>
            <a:ext cx="4638002" cy="4030910"/>
          </a:xfrm>
          <a:prstGeom prst="rect">
            <a:avLst/>
          </a:prstGeom>
        </p:spPr>
      </p:pic>
    </p:spTree>
    <p:extLst>
      <p:ext uri="{BB962C8B-B14F-4D97-AF65-F5344CB8AC3E}">
        <p14:creationId xmlns:p14="http://schemas.microsoft.com/office/powerpoint/2010/main" val="28832948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0" name="Rectangle 9"/>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p:cNvGrpSpPr>
            <a:grpSpLocks noGrp="1" noUngrp="1" noRot="1" noChangeAspect="1" noMove="1" noResize="1"/>
          </p:cNvGrpSpPr>
          <p:nvPr>
            <p:extLst>
              <p:ext uri="{386F3935-93C4-4BCD-93E2-E3B085C9AB24}">
                <p16:designElem xmlns:p16="http://schemas.microsoft.com/office/powerpoint/2015/main" val="1"/>
              </p:ext>
            </p:extLst>
          </p:nvPr>
        </p:nvGrpSpPr>
        <p:grpSpPr>
          <a:xfrm>
            <a:off x="1329267" y="-8467"/>
            <a:ext cx="4766733" cy="6866467"/>
            <a:chOff x="7425267" y="-8467"/>
            <a:chExt cx="4766733" cy="6866467"/>
          </a:xfrm>
        </p:grpSpPr>
        <p:cxnSp>
          <p:nvCxnSpPr>
            <p:cNvPr id="13" name="Straight Connector 12"/>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rgbClr val="BFBFBF">
                  <a:alpha val="75000"/>
                </a:srgbClr>
              </a:solidFill>
            </a:ln>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rgbClr val="BFBFBF">
                  <a:alpha val="80000"/>
                </a:srgbClr>
              </a:solidFill>
            </a:ln>
          </p:spPr>
          <p:style>
            <a:lnRef idx="2">
              <a:schemeClr val="accent1"/>
            </a:lnRef>
            <a:fillRef idx="0">
              <a:schemeClr val="accent1"/>
            </a:fillRef>
            <a:effectRef idx="1">
              <a:schemeClr val="accent1"/>
            </a:effectRef>
            <a:fontRef idx="minor">
              <a:schemeClr val="tx1"/>
            </a:fontRef>
          </p:style>
        </p:cxnSp>
        <p:sp>
          <p:nvSpPr>
            <p:cNvPr id="15" name="Rectangle 23"/>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5"/>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Isosceles Triangle 16"/>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7"/>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28"/>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29"/>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Isosceles Triangle 20"/>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3" name="Rectangle 22"/>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77719" y="0"/>
            <a:ext cx="621428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52481" y="1382486"/>
            <a:ext cx="3547581" cy="4093028"/>
          </a:xfrm>
        </p:spPr>
        <p:txBody>
          <a:bodyPr anchor="ctr">
            <a:normAutofit/>
          </a:bodyPr>
          <a:lstStyle/>
          <a:p>
            <a:r>
              <a:rPr lang="en-US" sz="4400" dirty="0"/>
              <a:t>Building Blocks</a:t>
            </a:r>
          </a:p>
        </p:txBody>
      </p:sp>
      <p:graphicFrame>
        <p:nvGraphicFramePr>
          <p:cNvPr id="5" name="Content Placeholder 2"/>
          <p:cNvGraphicFramePr>
            <a:graphicFrameLocks noGrp="1"/>
          </p:cNvGraphicFramePr>
          <p:nvPr>
            <p:ph idx="1"/>
            <p:extLst>
              <p:ext uri="{D42A27DB-BD31-4B8C-83A1-F6EECF244321}">
                <p14:modId xmlns:p14="http://schemas.microsoft.com/office/powerpoint/2010/main" val="2793399817"/>
              </p:ext>
            </p:extLst>
          </p:nvPr>
        </p:nvGraphicFramePr>
        <p:xfrm>
          <a:off x="4916553" y="944563"/>
          <a:ext cx="6628804" cy="497958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094599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Activities: Introduction</a:t>
            </a:r>
          </a:p>
        </p:txBody>
      </p:sp>
      <p:sp>
        <p:nvSpPr>
          <p:cNvPr id="4" name="Content Placeholder 3"/>
          <p:cNvSpPr>
            <a:spLocks noGrp="1"/>
          </p:cNvSpPr>
          <p:nvPr>
            <p:ph sz="half" idx="1"/>
          </p:nvPr>
        </p:nvSpPr>
        <p:spPr/>
        <p:txBody>
          <a:bodyPr/>
          <a:lstStyle/>
          <a:p>
            <a:r>
              <a:rPr lang="en-US" dirty="0"/>
              <a:t>An Activity is </a:t>
            </a:r>
            <a:r>
              <a:rPr lang="en-US" i="1" dirty="0"/>
              <a:t>“a single, focused thing the user can do”</a:t>
            </a:r>
            <a:endParaRPr lang="en-US" dirty="0"/>
          </a:p>
          <a:p>
            <a:r>
              <a:rPr lang="en-US" dirty="0"/>
              <a:t>Corresponds roughly to one “page” of your application</a:t>
            </a:r>
          </a:p>
          <a:p>
            <a:r>
              <a:rPr lang="en-US" dirty="0"/>
              <a:t>When making an app, plan out activities first.</a:t>
            </a:r>
          </a:p>
        </p:txBody>
      </p:sp>
      <p:pic>
        <p:nvPicPr>
          <p:cNvPr id="13" name="Content Placeholder 12"/>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5382885" y="3597582"/>
            <a:ext cx="1494639" cy="2657137"/>
          </a:xfrm>
          <a:prstGeom prst="rect">
            <a:avLst/>
          </a:prstGeom>
          <a:ln>
            <a:noFill/>
          </a:ln>
          <a:effectLst>
            <a:outerShdw blurRad="190500" algn="tl" rotWithShape="0">
              <a:srgbClr val="000000">
                <a:alpha val="70000"/>
              </a:srgbClr>
            </a:outerShdw>
          </a:effectLst>
        </p:spPr>
      </p:pic>
      <p:sp>
        <p:nvSpPr>
          <p:cNvPr id="6" name="Rectangle 5"/>
          <p:cNvSpPr/>
          <p:nvPr/>
        </p:nvSpPr>
        <p:spPr>
          <a:xfrm>
            <a:off x="2105637" y="4446165"/>
            <a:ext cx="973123" cy="12919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Main</a:t>
            </a:r>
          </a:p>
          <a:p>
            <a:pPr algn="ctr"/>
            <a:r>
              <a:rPr lang="en-US" sz="1400" dirty="0"/>
              <a:t>Activity</a:t>
            </a:r>
          </a:p>
          <a:p>
            <a:pPr algn="ctr"/>
            <a:r>
              <a:rPr lang="en-US" sz="1050" dirty="0"/>
              <a:t>(</a:t>
            </a:r>
            <a:r>
              <a:rPr lang="en-US" sz="1050" dirty="0" err="1"/>
              <a:t>Todo</a:t>
            </a:r>
            <a:r>
              <a:rPr lang="en-US" sz="1050" dirty="0"/>
              <a:t> List Viewer)</a:t>
            </a:r>
          </a:p>
        </p:txBody>
      </p:sp>
      <p:sp>
        <p:nvSpPr>
          <p:cNvPr id="7" name="Rectangle 6"/>
          <p:cNvSpPr/>
          <p:nvPr/>
        </p:nvSpPr>
        <p:spPr>
          <a:xfrm>
            <a:off x="3600276" y="4979645"/>
            <a:ext cx="973123" cy="12919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Login</a:t>
            </a:r>
          </a:p>
          <a:p>
            <a:pPr algn="ctr"/>
            <a:r>
              <a:rPr lang="en-US" sz="1400" dirty="0"/>
              <a:t>Activity</a:t>
            </a:r>
          </a:p>
        </p:txBody>
      </p:sp>
      <p:sp>
        <p:nvSpPr>
          <p:cNvPr id="8" name="Rectangle 7"/>
          <p:cNvSpPr/>
          <p:nvPr/>
        </p:nvSpPr>
        <p:spPr>
          <a:xfrm>
            <a:off x="610998" y="4979645"/>
            <a:ext cx="973123" cy="12919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t>Todo</a:t>
            </a:r>
            <a:r>
              <a:rPr lang="en-US" sz="1400" dirty="0"/>
              <a:t> Item Editor</a:t>
            </a:r>
          </a:p>
          <a:p>
            <a:pPr algn="ctr"/>
            <a:r>
              <a:rPr lang="en-US" sz="1400" dirty="0"/>
              <a:t>Activity</a:t>
            </a:r>
          </a:p>
        </p:txBody>
      </p:sp>
      <p:cxnSp>
        <p:nvCxnSpPr>
          <p:cNvPr id="10" name="Straight Arrow Connector 9"/>
          <p:cNvCxnSpPr>
            <a:cxnSpLocks/>
          </p:cNvCxnSpPr>
          <p:nvPr/>
        </p:nvCxnSpPr>
        <p:spPr>
          <a:xfrm flipH="1" flipV="1">
            <a:off x="3145096" y="4704095"/>
            <a:ext cx="638702" cy="141122"/>
          </a:xfrm>
          <a:prstGeom prst="straightConnector1">
            <a:avLst/>
          </a:prstGeom>
          <a:ln w="76200">
            <a:headEnd type="triangle"/>
            <a:tailEnd type="triangle"/>
          </a:ln>
        </p:spPr>
        <p:style>
          <a:lnRef idx="3">
            <a:schemeClr val="accent3"/>
          </a:lnRef>
          <a:fillRef idx="0">
            <a:schemeClr val="accent3"/>
          </a:fillRef>
          <a:effectRef idx="2">
            <a:schemeClr val="accent3"/>
          </a:effectRef>
          <a:fontRef idx="minor">
            <a:schemeClr val="tx1"/>
          </a:fontRef>
        </p:style>
      </p:cxnSp>
      <p:cxnSp>
        <p:nvCxnSpPr>
          <p:cNvPr id="11" name="Straight Arrow Connector 10"/>
          <p:cNvCxnSpPr>
            <a:cxnSpLocks/>
          </p:cNvCxnSpPr>
          <p:nvPr/>
        </p:nvCxnSpPr>
        <p:spPr>
          <a:xfrm flipH="1">
            <a:off x="1400599" y="4705382"/>
            <a:ext cx="638702" cy="141122"/>
          </a:xfrm>
          <a:prstGeom prst="straightConnector1">
            <a:avLst/>
          </a:prstGeom>
          <a:ln w="76200">
            <a:headEnd type="triangle"/>
            <a:tailEnd type="triangle"/>
          </a:ln>
        </p:spPr>
        <p:style>
          <a:lnRef idx="3">
            <a:schemeClr val="accent3"/>
          </a:lnRef>
          <a:fillRef idx="0">
            <a:schemeClr val="accent3"/>
          </a:fillRef>
          <a:effectRef idx="2">
            <a:schemeClr val="accent3"/>
          </a:effectRef>
          <a:fontRef idx="minor">
            <a:schemeClr val="tx1"/>
          </a:fontRef>
        </p:style>
      </p:cxnSp>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80482" y="2160589"/>
            <a:ext cx="1500636" cy="2667798"/>
          </a:xfrm>
          <a:prstGeom prst="rect">
            <a:avLst/>
          </a:prstGeom>
          <a:ln>
            <a:noFill/>
          </a:ln>
          <a:effectLst>
            <a:outerShdw blurRad="190500" algn="tl" rotWithShape="0">
              <a:srgbClr val="000000">
                <a:alpha val="70000"/>
              </a:srgbClr>
            </a:outerShdw>
          </a:effectLst>
        </p:spPr>
      </p:pic>
      <p:pic>
        <p:nvPicPr>
          <p:cNvPr id="17" name="Picture 1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778078" y="3509272"/>
            <a:ext cx="1517192" cy="269723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0318591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 name="Rectangle 1040"/>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grpSp>
        <p:nvGrpSpPr>
          <p:cNvPr id="1096" name="Group 93"/>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95" name="Straight Connector 94"/>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96" name="Straight Connector 95"/>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97" name="Rectangle 23"/>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98" name="Rectangle 25"/>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99" name="Isosceles Triangle 98"/>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00" name="Rectangle 27"/>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01" name="Rectangle 28"/>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02" name="Rectangle 29"/>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03" name="Isosceles Triangle 102"/>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04" name="Isosceles Triangle 103"/>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8181" y="2158074"/>
            <a:ext cx="2184349" cy="3883288"/>
          </a:xfrm>
          <a:prstGeom prst="rect">
            <a:avLst/>
          </a:prstGeom>
          <a:ln>
            <a:noFill/>
          </a:ln>
          <a:effectLst>
            <a:outerShdw blurRad="292100" dist="139700" dir="2700000" algn="tl" rotWithShape="0">
              <a:srgbClr val="333333">
                <a:alpha val="65000"/>
              </a:srgbClr>
            </a:outerShdw>
          </a:effectLst>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3746" y="2159663"/>
            <a:ext cx="2183455" cy="3881699"/>
          </a:xfrm>
          <a:prstGeom prst="rect">
            <a:avLst/>
          </a:prstGeom>
          <a:ln>
            <a:noFill/>
          </a:ln>
          <a:effectLst>
            <a:outerShdw blurRad="292100" dist="139700" dir="2700000" algn="tl" rotWithShape="0">
              <a:srgbClr val="333333">
                <a:alpha val="65000"/>
              </a:srgbClr>
            </a:outerShdw>
          </a:effectLst>
        </p:spPr>
      </p:pic>
      <p:sp>
        <p:nvSpPr>
          <p:cNvPr id="2" name="Title 1"/>
          <p:cNvSpPr>
            <a:spLocks noGrp="1"/>
          </p:cNvSpPr>
          <p:nvPr>
            <p:ph type="title"/>
          </p:nvPr>
        </p:nvSpPr>
        <p:spPr>
          <a:xfrm>
            <a:off x="677334" y="609600"/>
            <a:ext cx="8596668" cy="1320800"/>
          </a:xfrm>
        </p:spPr>
        <p:txBody>
          <a:bodyPr vert="horz" lIns="91440" tIns="45720" rIns="91440" bIns="45720" rtlCol="0" anchor="t">
            <a:normAutofit/>
          </a:bodyPr>
          <a:lstStyle/>
          <a:p>
            <a:r>
              <a:rPr lang="en-US" dirty="0"/>
              <a:t>Workshop Overview</a:t>
            </a:r>
          </a:p>
        </p:txBody>
      </p:sp>
      <p:sp>
        <p:nvSpPr>
          <p:cNvPr id="5" name="Text Placeholder 4"/>
          <p:cNvSpPr>
            <a:spLocks noGrp="1"/>
          </p:cNvSpPr>
          <p:nvPr>
            <p:ph sz="half" idx="2"/>
          </p:nvPr>
        </p:nvSpPr>
        <p:spPr>
          <a:xfrm>
            <a:off x="6329363" y="2160589"/>
            <a:ext cx="2944638" cy="3880773"/>
          </a:xfrm>
        </p:spPr>
        <p:txBody>
          <a:bodyPr vert="horz" lIns="91440" tIns="45720" rIns="91440" bIns="45720" rtlCol="0">
            <a:normAutofit/>
          </a:bodyPr>
          <a:lstStyle/>
          <a:p>
            <a:r>
              <a:rPr lang="en-US" sz="1500" i="1"/>
              <a:t>A guided tour through the theory and practice of building a web-enabled Todo list from first principles.</a:t>
            </a:r>
          </a:p>
          <a:p>
            <a:r>
              <a:rPr lang="en-US" sz="1500" i="1"/>
              <a:t>A tour around Android Studio &amp; Development Tools</a:t>
            </a:r>
          </a:p>
          <a:p>
            <a:r>
              <a:rPr lang="en-US" sz="1500" i="1"/>
              <a:t>Android patterns: </a:t>
            </a:r>
          </a:p>
          <a:p>
            <a:pPr lvl="1"/>
            <a:r>
              <a:rPr lang="en-US" sz="1500" i="1"/>
              <a:t>Application Structure</a:t>
            </a:r>
          </a:p>
          <a:p>
            <a:pPr lvl="1"/>
            <a:r>
              <a:rPr lang="en-US" sz="1500" i="1"/>
              <a:t>Activities and Services </a:t>
            </a:r>
          </a:p>
          <a:p>
            <a:pPr lvl="1"/>
            <a:r>
              <a:rPr lang="en-US" sz="1500" i="1"/>
              <a:t>Communicating with RESTful web services</a:t>
            </a:r>
          </a:p>
          <a:p>
            <a:endParaRPr lang="en-US" sz="1500"/>
          </a:p>
        </p:txBody>
      </p:sp>
    </p:spTree>
    <p:extLst>
      <p:ext uri="{BB962C8B-B14F-4D97-AF65-F5344CB8AC3E}">
        <p14:creationId xmlns:p14="http://schemas.microsoft.com/office/powerpoint/2010/main" val="39764777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Android App Mockups</a:t>
            </a:r>
          </a:p>
        </p:txBody>
      </p:sp>
      <p:pic>
        <p:nvPicPr>
          <p:cNvPr id="1026" name="Picture 2" descr="https://raw.githubusercontent.com/wiki/CMPUT301F14T14/Project/src/mockup+storyboard.png"/>
          <p:cNvPicPr>
            <a:picLocks noChangeAspect="1" noChangeArrowheads="1"/>
          </p:cNvPicPr>
          <p:nvPr/>
        </p:nvPicPr>
        <p:blipFill rotWithShape="1">
          <a:blip r:embed="rId3">
            <a:extLst>
              <a:ext uri="{28A0092B-C50C-407E-A947-70E740481C1C}">
                <a14:useLocalDpi xmlns:a14="http://schemas.microsoft.com/office/drawing/2010/main" val="0"/>
              </a:ext>
            </a:extLst>
          </a:blip>
          <a:srcRect l="7824" t="66054" r="28789"/>
          <a:stretch/>
        </p:blipFill>
        <p:spPr bwMode="auto">
          <a:xfrm>
            <a:off x="677334" y="1678151"/>
            <a:ext cx="10949475" cy="46911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84255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dirty="0"/>
              <a:t>Activities: Lifecycle</a:t>
            </a:r>
          </a:p>
        </p:txBody>
      </p:sp>
      <p:sp>
        <p:nvSpPr>
          <p:cNvPr id="4" name="Content Placeholder 3"/>
          <p:cNvSpPr>
            <a:spLocks noGrp="1"/>
          </p:cNvSpPr>
          <p:nvPr>
            <p:ph sz="half" idx="1"/>
          </p:nvPr>
        </p:nvSpPr>
        <p:spPr>
          <a:xfrm>
            <a:off x="677334" y="2160589"/>
            <a:ext cx="4184035" cy="3880772"/>
          </a:xfrm>
        </p:spPr>
        <p:txBody>
          <a:bodyPr>
            <a:normAutofit fontScale="92500" lnSpcReduction="10000"/>
          </a:bodyPr>
          <a:lstStyle/>
          <a:p>
            <a:r>
              <a:rPr lang="en-US" dirty="0"/>
              <a:t>Android uses a lifecycle concept to drive components.</a:t>
            </a:r>
          </a:p>
          <a:p>
            <a:r>
              <a:rPr lang="en-US" dirty="0"/>
              <a:t>Activities you write subclass the Android Activity class.</a:t>
            </a:r>
          </a:p>
          <a:p>
            <a:r>
              <a:rPr lang="en-US" dirty="0"/>
              <a:t>Activities have a lifecycle</a:t>
            </a:r>
          </a:p>
          <a:p>
            <a:pPr lvl="1"/>
            <a:r>
              <a:rPr lang="en-US" dirty="0" err="1"/>
              <a:t>onCreate</a:t>
            </a:r>
            <a:r>
              <a:rPr lang="en-US" dirty="0"/>
              <a:t>()</a:t>
            </a:r>
            <a:endParaRPr lang="en-US" dirty="0">
              <a:sym typeface="Wingdings" panose="05000000000000000000" pitchFamily="2" charset="2"/>
            </a:endParaRPr>
          </a:p>
          <a:p>
            <a:pPr lvl="2"/>
            <a:r>
              <a:rPr lang="en-US" dirty="0">
                <a:sym typeface="Wingdings" panose="05000000000000000000" pitchFamily="2" charset="2"/>
              </a:rPr>
              <a:t>One-time Initialization work</a:t>
            </a:r>
          </a:p>
          <a:p>
            <a:pPr lvl="1"/>
            <a:r>
              <a:rPr lang="en-US" dirty="0" err="1">
                <a:sym typeface="Wingdings" panose="05000000000000000000" pitchFamily="2" charset="2"/>
              </a:rPr>
              <a:t>onResume</a:t>
            </a:r>
            <a:r>
              <a:rPr lang="en-US" dirty="0">
                <a:sym typeface="Wingdings" panose="05000000000000000000" pitchFamily="2" charset="2"/>
              </a:rPr>
              <a:t>(), </a:t>
            </a:r>
            <a:r>
              <a:rPr lang="en-US" dirty="0" err="1">
                <a:sym typeface="Wingdings" panose="05000000000000000000" pitchFamily="2" charset="2"/>
              </a:rPr>
              <a:t>onStart</a:t>
            </a:r>
            <a:r>
              <a:rPr lang="en-US" dirty="0">
                <a:sym typeface="Wingdings" panose="05000000000000000000" pitchFamily="2" charset="2"/>
              </a:rPr>
              <a:t>()</a:t>
            </a:r>
          </a:p>
          <a:p>
            <a:pPr lvl="1"/>
            <a:r>
              <a:rPr lang="en-US" dirty="0" err="1">
                <a:sym typeface="Wingdings" panose="05000000000000000000" pitchFamily="2" charset="2"/>
              </a:rPr>
              <a:t>onPause</a:t>
            </a:r>
            <a:r>
              <a:rPr lang="en-US" dirty="0">
                <a:sym typeface="Wingdings" panose="05000000000000000000" pitchFamily="2" charset="2"/>
              </a:rPr>
              <a:t>(), </a:t>
            </a:r>
            <a:r>
              <a:rPr lang="en-US" dirty="0" err="1">
                <a:sym typeface="Wingdings" panose="05000000000000000000" pitchFamily="2" charset="2"/>
              </a:rPr>
              <a:t>onStop</a:t>
            </a:r>
            <a:r>
              <a:rPr lang="en-US" dirty="0">
                <a:sym typeface="Wingdings" panose="05000000000000000000" pitchFamily="2" charset="2"/>
              </a:rPr>
              <a:t>() </a:t>
            </a:r>
          </a:p>
          <a:p>
            <a:pPr lvl="2"/>
            <a:r>
              <a:rPr lang="en-US" dirty="0" err="1">
                <a:sym typeface="Wingdings" panose="05000000000000000000" pitchFamily="2" charset="2"/>
              </a:rPr>
              <a:t>Uninitialization</a:t>
            </a:r>
            <a:r>
              <a:rPr lang="en-US" dirty="0">
                <a:sym typeface="Wingdings" panose="05000000000000000000" pitchFamily="2" charset="2"/>
              </a:rPr>
              <a:t> work</a:t>
            </a:r>
          </a:p>
          <a:p>
            <a:pPr lvl="1"/>
            <a:r>
              <a:rPr lang="en-US" dirty="0"/>
              <a:t>Others: </a:t>
            </a:r>
            <a:r>
              <a:rPr lang="en-US" dirty="0" err="1"/>
              <a:t>onLowMemory</a:t>
            </a:r>
            <a:r>
              <a:rPr lang="en-US" dirty="0"/>
              <a:t>(), etc.</a:t>
            </a:r>
          </a:p>
          <a:p>
            <a:r>
              <a:rPr lang="en-US" dirty="0"/>
              <a:t>Call </a:t>
            </a:r>
            <a:r>
              <a:rPr lang="en-US" i="1" dirty="0"/>
              <a:t>finish()</a:t>
            </a:r>
            <a:r>
              <a:rPr lang="en-US" dirty="0"/>
              <a:t> to end your activity</a:t>
            </a:r>
          </a:p>
          <a:p>
            <a:endParaRPr lang="en-US" dirty="0"/>
          </a:p>
        </p:txBody>
      </p:sp>
      <p:pic>
        <p:nvPicPr>
          <p:cNvPr id="2050" name="Picture 2" descr="Image result for android activity lifecyc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29074" y="2696037"/>
            <a:ext cx="6305550" cy="2809875"/>
          </a:xfrm>
          <a:prstGeom prst="rect">
            <a:avLst/>
          </a:prstGeom>
          <a:solidFill>
            <a:schemeClr val="bg1"/>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8957736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4412636" cy="1320800"/>
          </a:xfrm>
        </p:spPr>
        <p:txBody>
          <a:bodyPr>
            <a:normAutofit fontScale="90000"/>
          </a:bodyPr>
          <a:lstStyle/>
          <a:p>
            <a:r>
              <a:rPr lang="en-US" dirty="0"/>
              <a:t>Activities: Construction &amp; App Manifest</a:t>
            </a:r>
          </a:p>
        </p:txBody>
      </p:sp>
      <p:sp>
        <p:nvSpPr>
          <p:cNvPr id="4" name="Content Placeholder 3"/>
          <p:cNvSpPr>
            <a:spLocks noGrp="1"/>
          </p:cNvSpPr>
          <p:nvPr>
            <p:ph sz="half" idx="1"/>
          </p:nvPr>
        </p:nvSpPr>
        <p:spPr/>
        <p:txBody>
          <a:bodyPr/>
          <a:lstStyle/>
          <a:p>
            <a:r>
              <a:rPr lang="en-US" dirty="0"/>
              <a:t>Constructing an Activity involves sub-classing the Android’s Activity class and adding it to the manifest.</a:t>
            </a:r>
          </a:p>
          <a:p>
            <a:r>
              <a:rPr lang="en-US" dirty="0"/>
              <a:t>Android studio makes it simple:</a:t>
            </a:r>
          </a:p>
          <a:p>
            <a:pPr lvl="1"/>
            <a:r>
              <a:rPr lang="en-US" dirty="0"/>
              <a:t>Right click on your app’s module,</a:t>
            </a:r>
          </a:p>
          <a:p>
            <a:pPr lvl="1"/>
            <a:r>
              <a:rPr lang="en-US" dirty="0"/>
              <a:t>New </a:t>
            </a:r>
            <a:r>
              <a:rPr lang="en-US" dirty="0">
                <a:sym typeface="Wingdings" panose="05000000000000000000" pitchFamily="2" charset="2"/>
              </a:rPr>
              <a:t> Activity  Gallery</a:t>
            </a:r>
            <a:endParaRPr lang="en-US" dirty="0"/>
          </a:p>
        </p:txBody>
      </p:sp>
      <p:pic>
        <p:nvPicPr>
          <p:cNvPr id="6" name="Picture 5"/>
          <p:cNvPicPr>
            <a:picLocks noChangeAspect="1"/>
          </p:cNvPicPr>
          <p:nvPr/>
        </p:nvPicPr>
        <p:blipFill>
          <a:blip r:embed="rId3"/>
          <a:stretch>
            <a:fillRect/>
          </a:stretch>
        </p:blipFill>
        <p:spPr>
          <a:xfrm>
            <a:off x="1127658" y="4388366"/>
            <a:ext cx="3283386" cy="2134074"/>
          </a:xfrm>
          <a:prstGeom prst="rect">
            <a:avLst/>
          </a:prstGeom>
        </p:spPr>
      </p:pic>
      <p:sp>
        <p:nvSpPr>
          <p:cNvPr id="7" name="Rectangle 1"/>
          <p:cNvSpPr>
            <a:spLocks noGrp="1" noChangeArrowheads="1"/>
          </p:cNvSpPr>
          <p:nvPr>
            <p:ph sz="half" idx="2"/>
          </p:nvPr>
        </p:nvSpPr>
        <p:spPr bwMode="auto">
          <a:xfrm>
            <a:off x="5089970" y="890129"/>
            <a:ext cx="4557369" cy="563231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public class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MainActivity</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extends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AppCompatActivity</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808000"/>
                </a:solidFill>
                <a:effectLst/>
                <a:latin typeface="Courier New" panose="02070309020205020404" pitchFamily="49" charset="0"/>
                <a:cs typeface="Courier New" panose="02070309020205020404" pitchFamily="49" charset="0"/>
              </a:rPr>
              <a:t>@Override</a:t>
            </a:r>
            <a:br>
              <a:rPr kumimoji="0" lang="en-US" altLang="en-US" sz="900" b="0" i="0" u="none" strike="noStrike" cap="none" normalizeH="0" baseline="0" dirty="0">
                <a:ln>
                  <a:noFill/>
                </a:ln>
                <a:solidFill>
                  <a:srgbClr val="808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808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protected void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onCreate</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(Bundle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savedInstanceState</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err="1">
                <a:ln>
                  <a:noFill/>
                </a:ln>
                <a:solidFill>
                  <a:srgbClr val="000080"/>
                </a:solidFill>
                <a:effectLst/>
                <a:latin typeface="Courier New" panose="02070309020205020404" pitchFamily="49" charset="0"/>
                <a:cs typeface="Courier New" panose="02070309020205020404" pitchFamily="49" charset="0"/>
              </a:rPr>
              <a:t>super</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.onCreate</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savedInstanceState</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setContentView</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R.layout.</a:t>
            </a:r>
            <a:r>
              <a:rPr kumimoji="0" lang="en-US" altLang="en-US" sz="900" b="1" i="1" u="none" strike="noStrike" cap="none" normalizeH="0" baseline="0" dirty="0" err="1">
                <a:ln>
                  <a:noFill/>
                </a:ln>
                <a:solidFill>
                  <a:srgbClr val="660E7A"/>
                </a:solidFill>
                <a:effectLst/>
                <a:latin typeface="Courier New" panose="02070309020205020404" pitchFamily="49" charset="0"/>
                <a:cs typeface="Courier New" panose="02070309020205020404" pitchFamily="49" charset="0"/>
              </a:rPr>
              <a:t>activity_main</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808000"/>
                </a:solidFill>
                <a:effectLst/>
                <a:latin typeface="Courier New" panose="02070309020205020404" pitchFamily="49" charset="0"/>
                <a:cs typeface="Courier New" panose="02070309020205020404" pitchFamily="49" charset="0"/>
              </a:rPr>
              <a:t>@Override</a:t>
            </a:r>
            <a:br>
              <a:rPr kumimoji="0" lang="en-US" altLang="en-US" sz="900" b="0" i="0" u="none" strike="noStrike" cap="none" normalizeH="0" baseline="0" dirty="0">
                <a:ln>
                  <a:noFill/>
                </a:ln>
                <a:solidFill>
                  <a:srgbClr val="808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808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protected void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onStart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err="1">
                <a:ln>
                  <a:noFill/>
                </a:ln>
                <a:solidFill>
                  <a:srgbClr val="000080"/>
                </a:solidFill>
                <a:effectLst/>
                <a:latin typeface="Courier New" panose="02070309020205020404" pitchFamily="49" charset="0"/>
                <a:cs typeface="Courier New" panose="02070309020205020404" pitchFamily="49" charset="0"/>
              </a:rPr>
              <a:t>super</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.onStart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//Do work here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808000"/>
                </a:solidFill>
                <a:effectLst/>
                <a:latin typeface="Courier New" panose="02070309020205020404" pitchFamily="49" charset="0"/>
                <a:cs typeface="Courier New" panose="02070309020205020404" pitchFamily="49" charset="0"/>
              </a:rPr>
              <a:t>@Override</a:t>
            </a:r>
            <a:br>
              <a:rPr kumimoji="0" lang="en-US" altLang="en-US" sz="900" b="0" i="0" u="none" strike="noStrike" cap="none" normalizeH="0" baseline="0" dirty="0">
                <a:ln>
                  <a:noFill/>
                </a:ln>
                <a:solidFill>
                  <a:srgbClr val="808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808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protected void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onResume</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err="1">
                <a:ln>
                  <a:noFill/>
                </a:ln>
                <a:solidFill>
                  <a:srgbClr val="000080"/>
                </a:solidFill>
                <a:effectLst/>
                <a:latin typeface="Courier New" panose="02070309020205020404" pitchFamily="49" charset="0"/>
                <a:cs typeface="Courier New" panose="02070309020205020404" pitchFamily="49" charset="0"/>
              </a:rPr>
              <a:t>super</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.onResume</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//Do work here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808000"/>
                </a:solidFill>
                <a:effectLst/>
                <a:latin typeface="Courier New" panose="02070309020205020404" pitchFamily="49" charset="0"/>
                <a:cs typeface="Courier New" panose="02070309020205020404" pitchFamily="49" charset="0"/>
              </a:rPr>
              <a:t>@Override</a:t>
            </a:r>
            <a:br>
              <a:rPr kumimoji="0" lang="en-US" altLang="en-US" sz="900" b="0" i="0" u="none" strike="noStrike" cap="none" normalizeH="0" baseline="0" dirty="0">
                <a:ln>
                  <a:noFill/>
                </a:ln>
                <a:solidFill>
                  <a:srgbClr val="808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808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protected void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onPause</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//Do pausing here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err="1">
                <a:ln>
                  <a:noFill/>
                </a:ln>
                <a:solidFill>
                  <a:srgbClr val="000080"/>
                </a:solidFill>
                <a:effectLst/>
                <a:latin typeface="Courier New" panose="02070309020205020404" pitchFamily="49" charset="0"/>
                <a:cs typeface="Courier New" panose="02070309020205020404" pitchFamily="49" charset="0"/>
              </a:rPr>
              <a:t>super</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.onPause</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808000"/>
                </a:solidFill>
                <a:effectLst/>
                <a:latin typeface="Courier New" panose="02070309020205020404" pitchFamily="49" charset="0"/>
                <a:cs typeface="Courier New" panose="02070309020205020404" pitchFamily="49" charset="0"/>
              </a:rPr>
              <a:t>@Override</a:t>
            </a:r>
            <a:br>
              <a:rPr kumimoji="0" lang="en-US" altLang="en-US" sz="900" b="0" i="0" u="none" strike="noStrike" cap="none" normalizeH="0" baseline="0" dirty="0">
                <a:ln>
                  <a:noFill/>
                </a:ln>
                <a:solidFill>
                  <a:srgbClr val="808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808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protected void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onStop</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//Do cleanup here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err="1">
                <a:ln>
                  <a:noFill/>
                </a:ln>
                <a:solidFill>
                  <a:srgbClr val="000080"/>
                </a:solidFill>
                <a:effectLst/>
                <a:latin typeface="Courier New" panose="02070309020205020404" pitchFamily="49" charset="0"/>
                <a:cs typeface="Courier New" panose="02070309020205020404" pitchFamily="49" charset="0"/>
              </a:rPr>
              <a:t>super</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.onStop</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808000"/>
                </a:solidFill>
                <a:effectLst/>
                <a:latin typeface="Courier New" panose="02070309020205020404" pitchFamily="49" charset="0"/>
                <a:cs typeface="Courier New" panose="02070309020205020404" pitchFamily="49" charset="0"/>
              </a:rPr>
              <a:t>@Override</a:t>
            </a:r>
            <a:br>
              <a:rPr kumimoji="0" lang="en-US" altLang="en-US" sz="900" b="0" i="0" u="none" strike="noStrike" cap="none" normalizeH="0" baseline="0" dirty="0">
                <a:ln>
                  <a:noFill/>
                </a:ln>
                <a:solidFill>
                  <a:srgbClr val="808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808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protected void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onDestroy</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//Do cleanup here</a:t>
            </a:r>
            <a:b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9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err="1">
                <a:ln>
                  <a:noFill/>
                </a:ln>
                <a:solidFill>
                  <a:srgbClr val="000080"/>
                </a:solidFill>
                <a:effectLst/>
                <a:latin typeface="Courier New" panose="02070309020205020404" pitchFamily="49" charset="0"/>
                <a:cs typeface="Courier New" panose="02070309020205020404" pitchFamily="49" charset="0"/>
              </a:rPr>
              <a:t>super</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.onDestroy</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1670858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Activities: Construction &amp; App Manifest</a:t>
            </a:r>
          </a:p>
        </p:txBody>
      </p:sp>
      <p:sp>
        <p:nvSpPr>
          <p:cNvPr id="3" name="Content Placeholder 2"/>
          <p:cNvSpPr>
            <a:spLocks noGrp="1"/>
          </p:cNvSpPr>
          <p:nvPr>
            <p:ph sz="half" idx="1"/>
          </p:nvPr>
        </p:nvSpPr>
        <p:spPr/>
        <p:txBody>
          <a:bodyPr/>
          <a:lstStyle/>
          <a:p>
            <a:r>
              <a:rPr lang="en-US" dirty="0"/>
              <a:t>The Application Manifest is an XML file containing:</a:t>
            </a:r>
          </a:p>
          <a:p>
            <a:pPr lvl="1"/>
            <a:r>
              <a:rPr lang="en-US" dirty="0"/>
              <a:t>List of activities in your app</a:t>
            </a:r>
          </a:p>
          <a:p>
            <a:pPr lvl="1"/>
            <a:r>
              <a:rPr lang="en-US" dirty="0"/>
              <a:t>Which activities are launcher activities</a:t>
            </a:r>
          </a:p>
          <a:p>
            <a:pPr lvl="1"/>
            <a:r>
              <a:rPr lang="en-US" dirty="0"/>
              <a:t>Permissions required by your app</a:t>
            </a:r>
          </a:p>
          <a:p>
            <a:pPr lvl="1"/>
            <a:r>
              <a:rPr lang="en-US" dirty="0"/>
              <a:t>Services in your app, and services made available to other apps</a:t>
            </a:r>
          </a:p>
          <a:p>
            <a:r>
              <a:rPr lang="en-US" dirty="0"/>
              <a:t>Android Studio mostly takes care of the manifest when adding components, usually only minor edits are needed. </a:t>
            </a:r>
          </a:p>
        </p:txBody>
      </p:sp>
      <p:sp>
        <p:nvSpPr>
          <p:cNvPr id="5" name="Rectangle 1"/>
          <p:cNvSpPr>
            <a:spLocks noGrp="1" noChangeArrowheads="1"/>
          </p:cNvSpPr>
          <p:nvPr>
            <p:ph sz="half" idx="2"/>
          </p:nvPr>
        </p:nvSpPr>
        <p:spPr bwMode="auto">
          <a:xfrm>
            <a:off x="5089970" y="1977318"/>
            <a:ext cx="6112571" cy="4247317"/>
          </a:xfrm>
          <a:prstGeom prst="rect">
            <a:avLst/>
          </a:prstGeom>
          <a:ln>
            <a:headEnd/>
            <a:tailEnd/>
          </a:ln>
          <a:extLst>
            <a:ext uri="{AF507438-7753-43E0-B8FC-AC1667EBCBE1}">
              <a14:hiddenEffects xmlns:a14="http://schemas.microsoft.com/office/drawing/2010/main">
                <a:effectLst>
                  <a:outerShdw dist="35921" dir="2700000" algn="ctr" rotWithShape="0">
                    <a:schemeClr val="bg2"/>
                  </a:outerShdw>
                </a:effectLst>
              </a14:hiddenEffects>
            </a:ext>
          </a:extLst>
        </p:spPr>
        <p:style>
          <a:lnRef idx="2">
            <a:schemeClr val="accent2"/>
          </a:lnRef>
          <a:fillRef idx="1">
            <a:schemeClr val="lt1"/>
          </a:fillRef>
          <a:effectRef idx="0">
            <a:schemeClr val="accent2"/>
          </a:effectRef>
          <a:fontRef idx="minor">
            <a:schemeClr val="dk1"/>
          </a:fontRef>
        </p:style>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&lt;</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manifest </a:t>
            </a:r>
            <a:r>
              <a:rPr kumimoji="0" lang="en-US" altLang="en-US" sz="900" b="1" i="0" u="none" strike="noStrike" cap="none" normalizeH="0" baseline="0" dirty="0" err="1">
                <a:ln>
                  <a:noFill/>
                </a:ln>
                <a:solidFill>
                  <a:srgbClr val="0000FF"/>
                </a:solidFill>
                <a:effectLst/>
                <a:latin typeface="Courier New" panose="02070309020205020404" pitchFamily="49" charset="0"/>
                <a:cs typeface="Courier New" panose="02070309020205020404" pitchFamily="49" charset="0"/>
              </a:rPr>
              <a:t>xmlns:</a:t>
            </a:r>
            <a:r>
              <a:rPr kumimoji="0" lang="en-US" altLang="en-US" sz="900" b="1" i="0" u="none" strike="noStrike" cap="none" normalizeH="0" baseline="0" dirty="0" err="1">
                <a:ln>
                  <a:noFill/>
                </a:ln>
                <a:solidFill>
                  <a:srgbClr val="660E7A"/>
                </a:solidFill>
                <a:effectLst/>
                <a:latin typeface="Courier New" panose="02070309020205020404" pitchFamily="49" charset="0"/>
                <a:cs typeface="Courier New" panose="02070309020205020404" pitchFamily="49" charset="0"/>
              </a:rPr>
              <a:t>android</a:t>
            </a:r>
            <a:r>
              <a:rPr kumimoji="0" lang="en-US" altLang="en-US" sz="900" b="1"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a:t>
            </a:r>
            <a:r>
              <a:rPr kumimoji="0" lang="en-US" altLang="en-US" sz="9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"http://schemas.android.com/</a:t>
            </a:r>
            <a:r>
              <a:rPr kumimoji="0" lang="en-US" altLang="en-US" sz="900" b="1" i="0" u="none" strike="noStrike" cap="none" normalizeH="0" baseline="0" dirty="0" err="1">
                <a:ln>
                  <a:noFill/>
                </a:ln>
                <a:solidFill>
                  <a:srgbClr val="008000"/>
                </a:solidFill>
                <a:effectLst/>
                <a:latin typeface="Courier New" panose="02070309020205020404" pitchFamily="49" charset="0"/>
                <a:cs typeface="Courier New" panose="02070309020205020404" pitchFamily="49" charset="0"/>
              </a:rPr>
              <a:t>apk</a:t>
            </a:r>
            <a:r>
              <a:rPr kumimoji="0" lang="en-US" altLang="en-US" sz="9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/res/android"</a:t>
            </a:r>
            <a:br>
              <a:rPr kumimoji="0" lang="en-US" altLang="en-US" sz="9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package=</a:t>
            </a:r>
            <a:r>
              <a:rPr kumimoji="0" lang="en-US" altLang="en-US" sz="9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t>
            </a:r>
            <a:r>
              <a:rPr kumimoji="0" lang="en-US" altLang="en-US" sz="900" b="1" i="0" u="none" strike="noStrike" cap="none" normalizeH="0" baseline="0" dirty="0" err="1">
                <a:ln>
                  <a:noFill/>
                </a:ln>
                <a:solidFill>
                  <a:srgbClr val="008000"/>
                </a:solidFill>
                <a:effectLst/>
                <a:latin typeface="Courier New" panose="02070309020205020404" pitchFamily="49" charset="0"/>
                <a:cs typeface="Courier New" panose="02070309020205020404" pitchFamily="49" charset="0"/>
              </a:rPr>
              <a:t>ca.stefanm.webtodo</a:t>
            </a:r>
            <a:r>
              <a:rPr kumimoji="0" lang="en-US" altLang="en-US" sz="9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&lt;</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uses-permission-sdk-23 </a:t>
            </a:r>
            <a:r>
              <a:rPr kumimoji="0" lang="en-US" altLang="en-US" sz="900" b="1" i="0" u="none" strike="noStrike" cap="none" normalizeH="0" baseline="0" dirty="0" err="1">
                <a:ln>
                  <a:noFill/>
                </a:ln>
                <a:solidFill>
                  <a:srgbClr val="660E7A"/>
                </a:solidFill>
                <a:effectLst/>
                <a:latin typeface="Courier New" panose="02070309020205020404" pitchFamily="49" charset="0"/>
                <a:cs typeface="Courier New" panose="02070309020205020404" pitchFamily="49" charset="0"/>
              </a:rPr>
              <a:t>android</a:t>
            </a:r>
            <a:r>
              <a:rPr kumimoji="0" lang="en-US" altLang="en-US" sz="900" b="1" i="0" u="none" strike="noStrike" cap="none" normalizeH="0" baseline="0" dirty="0" err="1">
                <a:ln>
                  <a:noFill/>
                </a:ln>
                <a:solidFill>
                  <a:srgbClr val="0000FF"/>
                </a:solidFill>
                <a:effectLst/>
                <a:latin typeface="Courier New" panose="02070309020205020404" pitchFamily="49" charset="0"/>
                <a:cs typeface="Courier New" panose="02070309020205020404" pitchFamily="49" charset="0"/>
              </a:rPr>
              <a:t>:name</a:t>
            </a:r>
            <a:r>
              <a:rPr kumimoji="0" lang="en-US" altLang="en-US" sz="900" b="1"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a:t>
            </a:r>
            <a:r>
              <a:rPr kumimoji="0" lang="en-US" altLang="en-US" sz="9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t>
            </a:r>
            <a:r>
              <a:rPr kumimoji="0" lang="en-US" altLang="en-US" sz="900" b="1" i="0" u="none" strike="noStrike" cap="none" normalizeH="0" baseline="0" dirty="0" err="1">
                <a:ln>
                  <a:noFill/>
                </a:ln>
                <a:solidFill>
                  <a:srgbClr val="008000"/>
                </a:solidFill>
                <a:effectLst/>
                <a:latin typeface="Courier New" panose="02070309020205020404" pitchFamily="49" charset="0"/>
                <a:cs typeface="Courier New" panose="02070309020205020404" pitchFamily="49" charset="0"/>
              </a:rPr>
              <a:t>android.permission.INTERNET</a:t>
            </a:r>
            <a:r>
              <a:rPr kumimoji="0" lang="en-US" altLang="en-US" sz="9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&lt;</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uses-permission-sdk-23 </a:t>
            </a:r>
            <a:r>
              <a:rPr kumimoji="0" lang="en-US" altLang="en-US" sz="900" b="1" i="0" u="none" strike="noStrike" cap="none" normalizeH="0" baseline="0" dirty="0" err="1">
                <a:ln>
                  <a:noFill/>
                </a:ln>
                <a:solidFill>
                  <a:srgbClr val="660E7A"/>
                </a:solidFill>
                <a:effectLst/>
                <a:latin typeface="Courier New" panose="02070309020205020404" pitchFamily="49" charset="0"/>
                <a:cs typeface="Courier New" panose="02070309020205020404" pitchFamily="49" charset="0"/>
              </a:rPr>
              <a:t>android</a:t>
            </a:r>
            <a:r>
              <a:rPr kumimoji="0" lang="en-US" altLang="en-US" sz="900" b="1" i="0" u="none" strike="noStrike" cap="none" normalizeH="0" baseline="0" dirty="0" err="1">
                <a:ln>
                  <a:noFill/>
                </a:ln>
                <a:solidFill>
                  <a:srgbClr val="0000FF"/>
                </a:solidFill>
                <a:effectLst/>
                <a:latin typeface="Courier New" panose="02070309020205020404" pitchFamily="49" charset="0"/>
                <a:cs typeface="Courier New" panose="02070309020205020404" pitchFamily="49" charset="0"/>
              </a:rPr>
              <a:t>:name</a:t>
            </a:r>
            <a:r>
              <a:rPr kumimoji="0" lang="en-US" altLang="en-US" sz="900" b="1"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a:t>
            </a:r>
            <a:r>
              <a:rPr kumimoji="0" lang="en-US" altLang="en-US" sz="9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t>
            </a:r>
            <a:r>
              <a:rPr kumimoji="0" lang="en-US" altLang="en-US" sz="900" b="1" i="0" u="none" strike="noStrike" cap="none" normalizeH="0" baseline="0" dirty="0" err="1">
                <a:ln>
                  <a:noFill/>
                </a:ln>
                <a:solidFill>
                  <a:srgbClr val="008000"/>
                </a:solidFill>
                <a:effectLst/>
                <a:latin typeface="Courier New" panose="02070309020205020404" pitchFamily="49" charset="0"/>
                <a:cs typeface="Courier New" panose="02070309020205020404" pitchFamily="49" charset="0"/>
              </a:rPr>
              <a:t>android.permission.ACCESS_NETWORK_STATE</a:t>
            </a:r>
            <a:r>
              <a:rPr kumimoji="0" lang="en-US" altLang="en-US" sz="9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&lt;</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uses-permission-sdk-23 </a:t>
            </a:r>
            <a:r>
              <a:rPr kumimoji="0" lang="en-US" altLang="en-US" sz="900" b="1" i="0" u="none" strike="noStrike" cap="none" normalizeH="0" baseline="0" dirty="0" err="1">
                <a:ln>
                  <a:noFill/>
                </a:ln>
                <a:solidFill>
                  <a:srgbClr val="660E7A"/>
                </a:solidFill>
                <a:effectLst/>
                <a:latin typeface="Courier New" panose="02070309020205020404" pitchFamily="49" charset="0"/>
                <a:cs typeface="Courier New" panose="02070309020205020404" pitchFamily="49" charset="0"/>
              </a:rPr>
              <a:t>android</a:t>
            </a:r>
            <a:r>
              <a:rPr kumimoji="0" lang="en-US" altLang="en-US" sz="900" b="1" i="0" u="none" strike="noStrike" cap="none" normalizeH="0" baseline="0" dirty="0" err="1">
                <a:ln>
                  <a:noFill/>
                </a:ln>
                <a:solidFill>
                  <a:srgbClr val="0000FF"/>
                </a:solidFill>
                <a:effectLst/>
                <a:latin typeface="Courier New" panose="02070309020205020404" pitchFamily="49" charset="0"/>
                <a:cs typeface="Courier New" panose="02070309020205020404" pitchFamily="49" charset="0"/>
              </a:rPr>
              <a:t>:name</a:t>
            </a:r>
            <a:r>
              <a:rPr kumimoji="0" lang="en-US" altLang="en-US" sz="900" b="1"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a:t>
            </a:r>
            <a:r>
              <a:rPr kumimoji="0" lang="en-US" altLang="en-US" sz="9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t>
            </a:r>
            <a:r>
              <a:rPr kumimoji="0" lang="en-US" altLang="en-US" sz="900" b="1" i="0" u="none" strike="noStrike" cap="none" normalizeH="0" baseline="0" dirty="0" err="1">
                <a:ln>
                  <a:noFill/>
                </a:ln>
                <a:solidFill>
                  <a:srgbClr val="008000"/>
                </a:solidFill>
                <a:effectLst/>
                <a:latin typeface="Courier New" panose="02070309020205020404" pitchFamily="49" charset="0"/>
                <a:cs typeface="Courier New" panose="02070309020205020404" pitchFamily="49" charset="0"/>
              </a:rPr>
              <a:t>android.permission.WRITE_EXTERNAL_STORAGE</a:t>
            </a:r>
            <a:r>
              <a:rPr kumimoji="0" lang="en-US" altLang="en-US" sz="9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&lt;</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application</a:t>
            </a:r>
            <a:b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err="1">
                <a:ln>
                  <a:noFill/>
                </a:ln>
                <a:solidFill>
                  <a:srgbClr val="660E7A"/>
                </a:solidFill>
                <a:effectLst/>
                <a:latin typeface="Courier New" panose="02070309020205020404" pitchFamily="49" charset="0"/>
                <a:cs typeface="Courier New" panose="02070309020205020404" pitchFamily="49" charset="0"/>
              </a:rPr>
              <a:t>android</a:t>
            </a:r>
            <a:r>
              <a:rPr kumimoji="0" lang="en-US" altLang="en-US" sz="900" b="1" i="0" u="none" strike="noStrike" cap="none" normalizeH="0" baseline="0" dirty="0" err="1">
                <a:ln>
                  <a:noFill/>
                </a:ln>
                <a:solidFill>
                  <a:srgbClr val="0000FF"/>
                </a:solidFill>
                <a:effectLst/>
                <a:latin typeface="Courier New" panose="02070309020205020404" pitchFamily="49" charset="0"/>
                <a:cs typeface="Courier New" panose="02070309020205020404" pitchFamily="49" charset="0"/>
              </a:rPr>
              <a:t>:allowBackup</a:t>
            </a:r>
            <a:r>
              <a:rPr kumimoji="0" lang="en-US" altLang="en-US" sz="900" b="1"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a:t>
            </a:r>
            <a:r>
              <a:rPr kumimoji="0" lang="en-US" altLang="en-US" sz="9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"true"</a:t>
            </a:r>
            <a:br>
              <a:rPr kumimoji="0" lang="en-US" altLang="en-US" sz="9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err="1">
                <a:ln>
                  <a:noFill/>
                </a:ln>
                <a:solidFill>
                  <a:srgbClr val="660E7A"/>
                </a:solidFill>
                <a:effectLst/>
                <a:latin typeface="Courier New" panose="02070309020205020404" pitchFamily="49" charset="0"/>
                <a:cs typeface="Courier New" panose="02070309020205020404" pitchFamily="49" charset="0"/>
              </a:rPr>
              <a:t>android</a:t>
            </a:r>
            <a:r>
              <a:rPr kumimoji="0" lang="en-US" altLang="en-US" sz="900" b="1" i="0" u="none" strike="noStrike" cap="none" normalizeH="0" baseline="0" dirty="0" err="1">
                <a:ln>
                  <a:noFill/>
                </a:ln>
                <a:solidFill>
                  <a:srgbClr val="0000FF"/>
                </a:solidFill>
                <a:effectLst/>
                <a:latin typeface="Courier New" panose="02070309020205020404" pitchFamily="49" charset="0"/>
                <a:cs typeface="Courier New" panose="02070309020205020404" pitchFamily="49" charset="0"/>
              </a:rPr>
              <a:t>:icon</a:t>
            </a:r>
            <a:r>
              <a:rPr kumimoji="0" lang="en-US" altLang="en-US" sz="900" b="1"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a:t>
            </a:r>
            <a:r>
              <a:rPr kumimoji="0" lang="en-US" altLang="en-US" sz="9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"@mipmap/</a:t>
            </a:r>
            <a:r>
              <a:rPr kumimoji="0" lang="en-US" altLang="en-US" sz="900" b="1" i="0" u="none" strike="noStrike" cap="none" normalizeH="0" baseline="0" dirty="0" err="1">
                <a:ln>
                  <a:noFill/>
                </a:ln>
                <a:solidFill>
                  <a:srgbClr val="008000"/>
                </a:solidFill>
                <a:effectLst/>
                <a:latin typeface="Courier New" panose="02070309020205020404" pitchFamily="49" charset="0"/>
                <a:cs typeface="Courier New" panose="02070309020205020404" pitchFamily="49" charset="0"/>
              </a:rPr>
              <a:t>ic_launcher</a:t>
            </a:r>
            <a:r>
              <a:rPr kumimoji="0" lang="en-US" altLang="en-US" sz="9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t>
            </a:r>
            <a:br>
              <a:rPr kumimoji="0" lang="en-US" altLang="en-US" sz="9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err="1">
                <a:ln>
                  <a:noFill/>
                </a:ln>
                <a:solidFill>
                  <a:srgbClr val="660E7A"/>
                </a:solidFill>
                <a:effectLst/>
                <a:latin typeface="Courier New" panose="02070309020205020404" pitchFamily="49" charset="0"/>
                <a:cs typeface="Courier New" panose="02070309020205020404" pitchFamily="49" charset="0"/>
              </a:rPr>
              <a:t>android</a:t>
            </a:r>
            <a:r>
              <a:rPr kumimoji="0" lang="en-US" altLang="en-US" sz="900" b="1" i="0" u="none" strike="noStrike" cap="none" normalizeH="0" baseline="0" dirty="0" err="1">
                <a:ln>
                  <a:noFill/>
                </a:ln>
                <a:solidFill>
                  <a:srgbClr val="0000FF"/>
                </a:solidFill>
                <a:effectLst/>
                <a:latin typeface="Courier New" panose="02070309020205020404" pitchFamily="49" charset="0"/>
                <a:cs typeface="Courier New" panose="02070309020205020404" pitchFamily="49" charset="0"/>
              </a:rPr>
              <a:t>:label</a:t>
            </a:r>
            <a:r>
              <a:rPr kumimoji="0" lang="en-US" altLang="en-US" sz="900" b="1"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a:t>
            </a:r>
            <a:r>
              <a:rPr kumimoji="0" lang="en-US" altLang="en-US" sz="9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"@string/</a:t>
            </a:r>
            <a:r>
              <a:rPr kumimoji="0" lang="en-US" altLang="en-US" sz="900" b="1" i="0" u="none" strike="noStrike" cap="none" normalizeH="0" baseline="0" dirty="0" err="1">
                <a:ln>
                  <a:noFill/>
                </a:ln>
                <a:solidFill>
                  <a:srgbClr val="008000"/>
                </a:solidFill>
                <a:effectLst/>
                <a:latin typeface="Courier New" panose="02070309020205020404" pitchFamily="49" charset="0"/>
                <a:cs typeface="Courier New" panose="02070309020205020404" pitchFamily="49" charset="0"/>
              </a:rPr>
              <a:t>app_name</a:t>
            </a:r>
            <a:r>
              <a:rPr kumimoji="0" lang="en-US" altLang="en-US" sz="9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t>
            </a:r>
            <a:br>
              <a:rPr kumimoji="0" lang="en-US" altLang="en-US" sz="9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err="1">
                <a:ln>
                  <a:noFill/>
                </a:ln>
                <a:solidFill>
                  <a:srgbClr val="660E7A"/>
                </a:solidFill>
                <a:effectLst/>
                <a:latin typeface="Courier New" panose="02070309020205020404" pitchFamily="49" charset="0"/>
                <a:cs typeface="Courier New" panose="02070309020205020404" pitchFamily="49" charset="0"/>
              </a:rPr>
              <a:t>android</a:t>
            </a:r>
            <a:r>
              <a:rPr kumimoji="0" lang="en-US" altLang="en-US" sz="900" b="1" i="0" u="none" strike="noStrike" cap="none" normalizeH="0" baseline="0" dirty="0" err="1">
                <a:ln>
                  <a:noFill/>
                </a:ln>
                <a:solidFill>
                  <a:srgbClr val="0000FF"/>
                </a:solidFill>
                <a:effectLst/>
                <a:latin typeface="Courier New" panose="02070309020205020404" pitchFamily="49" charset="0"/>
                <a:cs typeface="Courier New" panose="02070309020205020404" pitchFamily="49" charset="0"/>
              </a:rPr>
              <a:t>:supportsRtl</a:t>
            </a:r>
            <a:r>
              <a:rPr kumimoji="0" lang="en-US" altLang="en-US" sz="900" b="1"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a:t>
            </a:r>
            <a:r>
              <a:rPr kumimoji="0" lang="en-US" altLang="en-US" sz="9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"true"</a:t>
            </a:r>
            <a:br>
              <a:rPr kumimoji="0" lang="en-US" altLang="en-US" sz="9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err="1">
                <a:ln>
                  <a:noFill/>
                </a:ln>
                <a:solidFill>
                  <a:srgbClr val="660E7A"/>
                </a:solidFill>
                <a:effectLst/>
                <a:latin typeface="Courier New" panose="02070309020205020404" pitchFamily="49" charset="0"/>
                <a:cs typeface="Courier New" panose="02070309020205020404" pitchFamily="49" charset="0"/>
              </a:rPr>
              <a:t>android</a:t>
            </a:r>
            <a:r>
              <a:rPr kumimoji="0" lang="en-US" altLang="en-US" sz="900" b="1" i="0" u="none" strike="noStrike" cap="none" normalizeH="0" baseline="0" dirty="0" err="1">
                <a:ln>
                  <a:noFill/>
                </a:ln>
                <a:solidFill>
                  <a:srgbClr val="0000FF"/>
                </a:solidFill>
                <a:effectLst/>
                <a:latin typeface="Courier New" panose="02070309020205020404" pitchFamily="49" charset="0"/>
                <a:cs typeface="Courier New" panose="02070309020205020404" pitchFamily="49" charset="0"/>
              </a:rPr>
              <a:t>:theme</a:t>
            </a:r>
            <a:r>
              <a:rPr kumimoji="0" lang="en-US" altLang="en-US" sz="900" b="1"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a:t>
            </a:r>
            <a:r>
              <a:rPr kumimoji="0" lang="en-US" altLang="en-US" sz="9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"@style/</a:t>
            </a:r>
            <a:r>
              <a:rPr kumimoji="0" lang="en-US" altLang="en-US" sz="900" b="1" i="0" u="none" strike="noStrike" cap="none" normalizeH="0" baseline="0" dirty="0" err="1">
                <a:ln>
                  <a:noFill/>
                </a:ln>
                <a:solidFill>
                  <a:srgbClr val="008000"/>
                </a:solidFill>
                <a:effectLst/>
                <a:latin typeface="Courier New" panose="02070309020205020404" pitchFamily="49" charset="0"/>
                <a:cs typeface="Courier New" panose="02070309020205020404" pitchFamily="49" charset="0"/>
              </a:rPr>
              <a:t>AppTheme</a:t>
            </a:r>
            <a:r>
              <a:rPr kumimoji="0" lang="en-US" altLang="en-US" sz="9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&lt;</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activity </a:t>
            </a:r>
            <a:r>
              <a:rPr kumimoji="0" lang="en-US" altLang="en-US" sz="900" b="1" i="0" u="none" strike="noStrike" cap="none" normalizeH="0" baseline="0" dirty="0" err="1">
                <a:ln>
                  <a:noFill/>
                </a:ln>
                <a:solidFill>
                  <a:srgbClr val="660E7A"/>
                </a:solidFill>
                <a:effectLst/>
                <a:latin typeface="Courier New" panose="02070309020205020404" pitchFamily="49" charset="0"/>
                <a:cs typeface="Courier New" panose="02070309020205020404" pitchFamily="49" charset="0"/>
              </a:rPr>
              <a:t>android</a:t>
            </a:r>
            <a:r>
              <a:rPr kumimoji="0" lang="en-US" altLang="en-US" sz="900" b="1" i="0" u="none" strike="noStrike" cap="none" normalizeH="0" baseline="0" dirty="0" err="1">
                <a:ln>
                  <a:noFill/>
                </a:ln>
                <a:solidFill>
                  <a:srgbClr val="0000FF"/>
                </a:solidFill>
                <a:effectLst/>
                <a:latin typeface="Courier New" panose="02070309020205020404" pitchFamily="49" charset="0"/>
                <a:cs typeface="Courier New" panose="02070309020205020404" pitchFamily="49" charset="0"/>
              </a:rPr>
              <a:t>:name</a:t>
            </a:r>
            <a:r>
              <a:rPr kumimoji="0" lang="en-US" altLang="en-US" sz="900" b="1"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a:t>
            </a:r>
            <a:r>
              <a:rPr kumimoji="0" lang="en-US" altLang="en-US" sz="9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t>
            </a:r>
            <a:r>
              <a:rPr kumimoji="0" lang="en-US" altLang="en-US" sz="900" b="1" i="0" u="none" strike="noStrike" cap="none" normalizeH="0" baseline="0" dirty="0" err="1">
                <a:ln>
                  <a:noFill/>
                </a:ln>
                <a:solidFill>
                  <a:srgbClr val="008000"/>
                </a:solidFill>
                <a:effectLst/>
                <a:latin typeface="Courier New" panose="02070309020205020404" pitchFamily="49" charset="0"/>
                <a:cs typeface="Courier New" panose="02070309020205020404" pitchFamily="49" charset="0"/>
              </a:rPr>
              <a:t>activities.MainActivity</a:t>
            </a:r>
            <a:r>
              <a:rPr kumimoji="0" lang="en-US" altLang="en-US" sz="9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&lt;</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intent-filter</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&lt;</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action </a:t>
            </a:r>
            <a:r>
              <a:rPr kumimoji="0" lang="en-US" altLang="en-US" sz="900" b="1" i="0" u="none" strike="noStrike" cap="none" normalizeH="0" baseline="0" dirty="0" err="1">
                <a:ln>
                  <a:noFill/>
                </a:ln>
                <a:solidFill>
                  <a:srgbClr val="660E7A"/>
                </a:solidFill>
                <a:effectLst/>
                <a:latin typeface="Courier New" panose="02070309020205020404" pitchFamily="49" charset="0"/>
                <a:cs typeface="Courier New" panose="02070309020205020404" pitchFamily="49" charset="0"/>
              </a:rPr>
              <a:t>android</a:t>
            </a:r>
            <a:r>
              <a:rPr kumimoji="0" lang="en-US" altLang="en-US" sz="900" b="1" i="0" u="none" strike="noStrike" cap="none" normalizeH="0" baseline="0" dirty="0" err="1">
                <a:ln>
                  <a:noFill/>
                </a:ln>
                <a:solidFill>
                  <a:srgbClr val="0000FF"/>
                </a:solidFill>
                <a:effectLst/>
                <a:latin typeface="Courier New" panose="02070309020205020404" pitchFamily="49" charset="0"/>
                <a:cs typeface="Courier New" panose="02070309020205020404" pitchFamily="49" charset="0"/>
              </a:rPr>
              <a:t>:name</a:t>
            </a:r>
            <a:r>
              <a:rPr kumimoji="0" lang="en-US" altLang="en-US" sz="900" b="1"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a:t>
            </a:r>
            <a:r>
              <a:rPr kumimoji="0" lang="en-US" altLang="en-US" sz="9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t>
            </a:r>
            <a:r>
              <a:rPr kumimoji="0" lang="en-US" altLang="en-US" sz="900" b="1" i="0" u="none" strike="noStrike" cap="none" normalizeH="0" baseline="0" dirty="0" err="1">
                <a:ln>
                  <a:noFill/>
                </a:ln>
                <a:solidFill>
                  <a:srgbClr val="008000"/>
                </a:solidFill>
                <a:effectLst/>
                <a:latin typeface="Courier New" panose="02070309020205020404" pitchFamily="49" charset="0"/>
                <a:cs typeface="Courier New" panose="02070309020205020404" pitchFamily="49" charset="0"/>
              </a:rPr>
              <a:t>android.intent.action.MAIN</a:t>
            </a:r>
            <a:r>
              <a:rPr kumimoji="0" lang="en-US" altLang="en-US" sz="9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&lt;</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category </a:t>
            </a:r>
            <a:r>
              <a:rPr kumimoji="0" lang="en-US" altLang="en-US" sz="900" b="1" i="0" u="none" strike="noStrike" cap="none" normalizeH="0" baseline="0" dirty="0" err="1">
                <a:ln>
                  <a:noFill/>
                </a:ln>
                <a:solidFill>
                  <a:srgbClr val="660E7A"/>
                </a:solidFill>
                <a:effectLst/>
                <a:latin typeface="Courier New" panose="02070309020205020404" pitchFamily="49" charset="0"/>
                <a:cs typeface="Courier New" panose="02070309020205020404" pitchFamily="49" charset="0"/>
              </a:rPr>
              <a:t>android</a:t>
            </a:r>
            <a:r>
              <a:rPr kumimoji="0" lang="en-US" altLang="en-US" sz="900" b="1" i="0" u="none" strike="noStrike" cap="none" normalizeH="0" baseline="0" dirty="0" err="1">
                <a:ln>
                  <a:noFill/>
                </a:ln>
                <a:solidFill>
                  <a:srgbClr val="0000FF"/>
                </a:solidFill>
                <a:effectLst/>
                <a:latin typeface="Courier New" panose="02070309020205020404" pitchFamily="49" charset="0"/>
                <a:cs typeface="Courier New" panose="02070309020205020404" pitchFamily="49" charset="0"/>
              </a:rPr>
              <a:t>:name</a:t>
            </a:r>
            <a:r>
              <a:rPr kumimoji="0" lang="en-US" altLang="en-US" sz="900" b="1"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a:t>
            </a:r>
            <a:r>
              <a:rPr kumimoji="0" lang="en-US" altLang="en-US" sz="9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t>
            </a:r>
            <a:r>
              <a:rPr kumimoji="0" lang="en-US" altLang="en-US" sz="900" b="1" i="0" u="none" strike="noStrike" cap="none" normalizeH="0" baseline="0" dirty="0" err="1">
                <a:ln>
                  <a:noFill/>
                </a:ln>
                <a:solidFill>
                  <a:srgbClr val="008000"/>
                </a:solidFill>
                <a:effectLst/>
                <a:latin typeface="Courier New" panose="02070309020205020404" pitchFamily="49" charset="0"/>
                <a:cs typeface="Courier New" panose="02070309020205020404" pitchFamily="49" charset="0"/>
              </a:rPr>
              <a:t>android.intent.category.LAUNCHER</a:t>
            </a:r>
            <a:r>
              <a:rPr kumimoji="0" lang="en-US" altLang="en-US" sz="9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&lt;/</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intent-filter</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&lt;/</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activity</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&lt;</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service</a:t>
            </a:r>
            <a:b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err="1">
                <a:ln>
                  <a:noFill/>
                </a:ln>
                <a:solidFill>
                  <a:srgbClr val="660E7A"/>
                </a:solidFill>
                <a:effectLst/>
                <a:latin typeface="Courier New" panose="02070309020205020404" pitchFamily="49" charset="0"/>
                <a:cs typeface="Courier New" panose="02070309020205020404" pitchFamily="49" charset="0"/>
              </a:rPr>
              <a:t>android</a:t>
            </a:r>
            <a:r>
              <a:rPr kumimoji="0" lang="en-US" altLang="en-US" sz="900" b="1" i="0" u="none" strike="noStrike" cap="none" normalizeH="0" baseline="0" dirty="0" err="1">
                <a:ln>
                  <a:noFill/>
                </a:ln>
                <a:solidFill>
                  <a:srgbClr val="0000FF"/>
                </a:solidFill>
                <a:effectLst/>
                <a:latin typeface="Courier New" panose="02070309020205020404" pitchFamily="49" charset="0"/>
                <a:cs typeface="Courier New" panose="02070309020205020404" pitchFamily="49" charset="0"/>
              </a:rPr>
              <a:t>:name</a:t>
            </a:r>
            <a:r>
              <a:rPr kumimoji="0" lang="en-US" altLang="en-US" sz="900" b="1"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a:t>
            </a:r>
            <a:r>
              <a:rPr kumimoji="0" lang="en-US" altLang="en-US" sz="9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t>
            </a:r>
            <a:r>
              <a:rPr kumimoji="0" lang="en-US" altLang="en-US" sz="900" b="1" i="0" u="none" strike="noStrike" cap="none" normalizeH="0" baseline="0" dirty="0" err="1">
                <a:ln>
                  <a:noFill/>
                </a:ln>
                <a:solidFill>
                  <a:srgbClr val="008000"/>
                </a:solidFill>
                <a:effectLst/>
                <a:latin typeface="Courier New" panose="02070309020205020404" pitchFamily="49" charset="0"/>
                <a:cs typeface="Courier New" panose="02070309020205020404" pitchFamily="49" charset="0"/>
              </a:rPr>
              <a:t>ListToGalleryIntentService</a:t>
            </a:r>
            <a:r>
              <a:rPr kumimoji="0" lang="en-US" altLang="en-US" sz="9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t>
            </a:r>
            <a:br>
              <a:rPr kumimoji="0" lang="en-US" altLang="en-US" sz="9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err="1">
                <a:ln>
                  <a:noFill/>
                </a:ln>
                <a:solidFill>
                  <a:srgbClr val="660E7A"/>
                </a:solidFill>
                <a:effectLst/>
                <a:latin typeface="Courier New" panose="02070309020205020404" pitchFamily="49" charset="0"/>
                <a:cs typeface="Courier New" panose="02070309020205020404" pitchFamily="49" charset="0"/>
              </a:rPr>
              <a:t>android</a:t>
            </a:r>
            <a:r>
              <a:rPr kumimoji="0" lang="en-US" altLang="en-US" sz="900" b="1" i="0" u="none" strike="noStrike" cap="none" normalizeH="0" baseline="0" dirty="0" err="1">
                <a:ln>
                  <a:noFill/>
                </a:ln>
                <a:solidFill>
                  <a:srgbClr val="0000FF"/>
                </a:solidFill>
                <a:effectLst/>
                <a:latin typeface="Courier New" panose="02070309020205020404" pitchFamily="49" charset="0"/>
                <a:cs typeface="Courier New" panose="02070309020205020404" pitchFamily="49" charset="0"/>
              </a:rPr>
              <a:t>:exported</a:t>
            </a:r>
            <a:r>
              <a:rPr kumimoji="0" lang="en-US" altLang="en-US" sz="900" b="1"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a:t>
            </a:r>
            <a:r>
              <a:rPr kumimoji="0" lang="en-US" altLang="en-US" sz="9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"false"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&lt;</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activity </a:t>
            </a:r>
            <a:r>
              <a:rPr kumimoji="0" lang="en-US" altLang="en-US" sz="900" b="1" i="0" u="none" strike="noStrike" cap="none" normalizeH="0" baseline="0" dirty="0" err="1">
                <a:ln>
                  <a:noFill/>
                </a:ln>
                <a:solidFill>
                  <a:srgbClr val="660E7A"/>
                </a:solidFill>
                <a:effectLst/>
                <a:latin typeface="Courier New" panose="02070309020205020404" pitchFamily="49" charset="0"/>
                <a:cs typeface="Courier New" panose="02070309020205020404" pitchFamily="49" charset="0"/>
              </a:rPr>
              <a:t>android</a:t>
            </a:r>
            <a:r>
              <a:rPr kumimoji="0" lang="en-US" altLang="en-US" sz="900" b="1" i="0" u="none" strike="noStrike" cap="none" normalizeH="0" baseline="0" dirty="0" err="1">
                <a:ln>
                  <a:noFill/>
                </a:ln>
                <a:solidFill>
                  <a:srgbClr val="0000FF"/>
                </a:solidFill>
                <a:effectLst/>
                <a:latin typeface="Courier New" panose="02070309020205020404" pitchFamily="49" charset="0"/>
                <a:cs typeface="Courier New" panose="02070309020205020404" pitchFamily="49" charset="0"/>
              </a:rPr>
              <a:t>:name</a:t>
            </a:r>
            <a:r>
              <a:rPr kumimoji="0" lang="en-US" altLang="en-US" sz="900" b="1"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a:t>
            </a:r>
            <a:r>
              <a:rPr kumimoji="0" lang="en-US" altLang="en-US" sz="9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t>
            </a:r>
            <a:r>
              <a:rPr kumimoji="0" lang="en-US" altLang="en-US" sz="900" b="1" i="0" u="none" strike="noStrike" cap="none" normalizeH="0" baseline="0" dirty="0" err="1">
                <a:ln>
                  <a:noFill/>
                </a:ln>
                <a:solidFill>
                  <a:srgbClr val="008000"/>
                </a:solidFill>
                <a:effectLst/>
                <a:latin typeface="Courier New" panose="02070309020205020404" pitchFamily="49" charset="0"/>
                <a:cs typeface="Courier New" panose="02070309020205020404" pitchFamily="49" charset="0"/>
              </a:rPr>
              <a:t>activities.LoginActivity</a:t>
            </a:r>
            <a:r>
              <a:rPr kumimoji="0" lang="en-US" altLang="en-US" sz="9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&lt;</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activity </a:t>
            </a:r>
            <a:r>
              <a:rPr kumimoji="0" lang="en-US" altLang="en-US" sz="900" b="1" i="0" u="none" strike="noStrike" cap="none" normalizeH="0" baseline="0" dirty="0" err="1">
                <a:ln>
                  <a:noFill/>
                </a:ln>
                <a:solidFill>
                  <a:srgbClr val="660E7A"/>
                </a:solidFill>
                <a:effectLst/>
                <a:latin typeface="Courier New" panose="02070309020205020404" pitchFamily="49" charset="0"/>
                <a:cs typeface="Courier New" panose="02070309020205020404" pitchFamily="49" charset="0"/>
              </a:rPr>
              <a:t>android</a:t>
            </a:r>
            <a:r>
              <a:rPr kumimoji="0" lang="en-US" altLang="en-US" sz="900" b="1" i="0" u="none" strike="noStrike" cap="none" normalizeH="0" baseline="0" dirty="0" err="1">
                <a:ln>
                  <a:noFill/>
                </a:ln>
                <a:solidFill>
                  <a:srgbClr val="0000FF"/>
                </a:solidFill>
                <a:effectLst/>
                <a:latin typeface="Courier New" panose="02070309020205020404" pitchFamily="49" charset="0"/>
                <a:cs typeface="Courier New" panose="02070309020205020404" pitchFamily="49" charset="0"/>
              </a:rPr>
              <a:t>:name</a:t>
            </a:r>
            <a:r>
              <a:rPr kumimoji="0" lang="en-US" altLang="en-US" sz="900" b="1"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a:t>
            </a:r>
            <a:r>
              <a:rPr kumimoji="0" lang="en-US" altLang="en-US" sz="9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t>
            </a:r>
            <a:r>
              <a:rPr kumimoji="0" lang="en-US" altLang="en-US" sz="900" b="1" i="0" u="none" strike="noStrike" cap="none" normalizeH="0" baseline="0" dirty="0" err="1">
                <a:ln>
                  <a:noFill/>
                </a:ln>
                <a:solidFill>
                  <a:srgbClr val="008000"/>
                </a:solidFill>
                <a:effectLst/>
                <a:latin typeface="Courier New" panose="02070309020205020404" pitchFamily="49" charset="0"/>
                <a:cs typeface="Courier New" panose="02070309020205020404" pitchFamily="49" charset="0"/>
              </a:rPr>
              <a:t>activities.EditTodoItemPopupActivity</a:t>
            </a:r>
            <a:r>
              <a:rPr kumimoji="0" lang="en-US" altLang="en-US" sz="9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t>
            </a:r>
            <a:br>
              <a:rPr kumimoji="0" lang="en-US" altLang="en-US" sz="9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err="1">
                <a:ln>
                  <a:noFill/>
                </a:ln>
                <a:solidFill>
                  <a:srgbClr val="660E7A"/>
                </a:solidFill>
                <a:effectLst/>
                <a:latin typeface="Courier New" panose="02070309020205020404" pitchFamily="49" charset="0"/>
                <a:cs typeface="Courier New" panose="02070309020205020404" pitchFamily="49" charset="0"/>
              </a:rPr>
              <a:t>android</a:t>
            </a:r>
            <a:r>
              <a:rPr kumimoji="0" lang="en-US" altLang="en-US" sz="900" b="1" i="0" u="none" strike="noStrike" cap="none" normalizeH="0" baseline="0" dirty="0" err="1">
                <a:ln>
                  <a:noFill/>
                </a:ln>
                <a:solidFill>
                  <a:srgbClr val="0000FF"/>
                </a:solidFill>
                <a:effectLst/>
                <a:latin typeface="Courier New" panose="02070309020205020404" pitchFamily="49" charset="0"/>
                <a:cs typeface="Courier New" panose="02070309020205020404" pitchFamily="49" charset="0"/>
              </a:rPr>
              <a:t>:theme</a:t>
            </a:r>
            <a:r>
              <a:rPr kumimoji="0" lang="en-US" altLang="en-US" sz="900" b="1"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a:t>
            </a:r>
            <a:r>
              <a:rPr kumimoji="0" lang="en-US" altLang="en-US" sz="9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"@style/</a:t>
            </a:r>
            <a:r>
              <a:rPr kumimoji="0" lang="en-US" altLang="en-US" sz="900" b="1" i="0" u="none" strike="noStrike" cap="none" normalizeH="0" baseline="0" dirty="0" err="1">
                <a:ln>
                  <a:noFill/>
                </a:ln>
                <a:solidFill>
                  <a:srgbClr val="008000"/>
                </a:solidFill>
                <a:effectLst/>
                <a:latin typeface="Courier New" panose="02070309020205020404" pitchFamily="49" charset="0"/>
                <a:cs typeface="Courier New" panose="02070309020205020404" pitchFamily="49" charset="0"/>
              </a:rPr>
              <a:t>Theme.AppCompat.Dialog</a:t>
            </a:r>
            <a:r>
              <a:rPr kumimoji="0" lang="en-US" altLang="en-US" sz="9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&lt;/</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application</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&lt;/</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manifest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7854414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Intents</a:t>
            </a:r>
          </a:p>
        </p:txBody>
      </p:sp>
      <p:sp>
        <p:nvSpPr>
          <p:cNvPr id="4" name="Content Placeholder 3"/>
          <p:cNvSpPr>
            <a:spLocks noGrp="1"/>
          </p:cNvSpPr>
          <p:nvPr>
            <p:ph sz="half" idx="1"/>
          </p:nvPr>
        </p:nvSpPr>
        <p:spPr/>
        <p:txBody>
          <a:bodyPr/>
          <a:lstStyle/>
          <a:p>
            <a:r>
              <a:rPr lang="en-US" i="1" dirty="0"/>
              <a:t>“A messaging object you can use to request an action from another app component”</a:t>
            </a:r>
          </a:p>
          <a:p>
            <a:r>
              <a:rPr lang="en-US" dirty="0"/>
              <a:t>Versatile</a:t>
            </a:r>
          </a:p>
          <a:p>
            <a:pPr lvl="1"/>
            <a:r>
              <a:rPr lang="en-US" dirty="0"/>
              <a:t>Can ask android to execute parts of your own app, as well as other apps</a:t>
            </a:r>
          </a:p>
          <a:p>
            <a:pPr lvl="2"/>
            <a:r>
              <a:rPr lang="en-US" dirty="0"/>
              <a:t>Most visibly, the “Send To” button</a:t>
            </a:r>
          </a:p>
          <a:p>
            <a:r>
              <a:rPr lang="en-US" dirty="0"/>
              <a:t>Need to use intents to start other activities in your app.</a:t>
            </a:r>
          </a:p>
        </p:txBody>
      </p:sp>
      <p:sp>
        <p:nvSpPr>
          <p:cNvPr id="6" name="TextBox 5"/>
          <p:cNvSpPr txBox="1"/>
          <p:nvPr/>
        </p:nvSpPr>
        <p:spPr>
          <a:xfrm>
            <a:off x="677334" y="6296272"/>
            <a:ext cx="8596668" cy="253916"/>
          </a:xfrm>
          <a:prstGeom prst="rect">
            <a:avLst/>
          </a:prstGeom>
          <a:noFill/>
        </p:spPr>
        <p:txBody>
          <a:bodyPr wrap="square" rtlCol="0">
            <a:spAutoFit/>
          </a:bodyPr>
          <a:lstStyle/>
          <a:p>
            <a:r>
              <a:rPr lang="en-US" sz="1050" dirty="0"/>
              <a:t>Image source: </a:t>
            </a:r>
            <a:r>
              <a:rPr lang="en-US" sz="1050" dirty="0">
                <a:hlinkClick r:id="rId3"/>
              </a:rPr>
              <a:t>https://developer.android.com/guide/components/intents-filters.html</a:t>
            </a:r>
            <a:r>
              <a:rPr lang="en-US" sz="1050" dirty="0"/>
              <a:t> </a:t>
            </a:r>
          </a:p>
        </p:txBody>
      </p:sp>
      <p:pic>
        <p:nvPicPr>
          <p:cNvPr id="7" name="Picture 6"/>
          <p:cNvPicPr>
            <a:picLocks noChangeAspect="1"/>
          </p:cNvPicPr>
          <p:nvPr/>
        </p:nvPicPr>
        <p:blipFill>
          <a:blip r:embed="rId4"/>
          <a:stretch>
            <a:fillRect/>
          </a:stretch>
        </p:blipFill>
        <p:spPr>
          <a:xfrm>
            <a:off x="5519955" y="2160589"/>
            <a:ext cx="3843895" cy="2972432"/>
          </a:xfrm>
          <a:prstGeom prst="rect">
            <a:avLst/>
          </a:prstGeom>
        </p:spPr>
      </p:pic>
      <p:sp>
        <p:nvSpPr>
          <p:cNvPr id="8" name="Rectangle 1"/>
          <p:cNvSpPr>
            <a:spLocks noGrp="1" noChangeArrowheads="1"/>
          </p:cNvSpPr>
          <p:nvPr>
            <p:ph sz="half" idx="2"/>
          </p:nvPr>
        </p:nvSpPr>
        <p:spPr bwMode="auto">
          <a:xfrm>
            <a:off x="677334" y="5496795"/>
            <a:ext cx="8686516" cy="577081"/>
          </a:xfrm>
          <a:prstGeom prst="rect">
            <a:avLst/>
          </a:prstGeom>
          <a:ln/>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Intent </a:t>
            </a: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startEditorIntent</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105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new </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Intent(</a:t>
            </a:r>
            <a:r>
              <a:rPr kumimoji="0" lang="en-US" altLang="en-US" sz="105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this</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EditTodoItemPopupActivity.</a:t>
            </a:r>
            <a:r>
              <a:rPr kumimoji="0" lang="en-US" altLang="en-US" sz="1050" b="1" i="0" u="none" strike="noStrike" cap="none" normalizeH="0" baseline="0" dirty="0" err="1">
                <a:ln>
                  <a:noFill/>
                </a:ln>
                <a:solidFill>
                  <a:srgbClr val="000080"/>
                </a:solidFill>
                <a:effectLst/>
                <a:latin typeface="Courier New" panose="02070309020205020404" pitchFamily="49" charset="0"/>
                <a:cs typeface="Courier New" panose="02070309020205020404" pitchFamily="49" charset="0"/>
              </a:rPr>
              <a:t>class</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startEditorIntent.putExtra</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5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t>
            </a:r>
            <a:r>
              <a:rPr kumimoji="0" lang="en-US" altLang="en-US" sz="1050" b="1" i="0" u="none" strike="noStrike" cap="none" normalizeH="0" baseline="0" dirty="0" err="1">
                <a:ln>
                  <a:noFill/>
                </a:ln>
                <a:solidFill>
                  <a:srgbClr val="008000"/>
                </a:solidFill>
                <a:effectLst/>
                <a:latin typeface="Courier New" panose="02070309020205020404" pitchFamily="49" charset="0"/>
                <a:cs typeface="Courier New" panose="02070309020205020404" pitchFamily="49" charset="0"/>
              </a:rPr>
              <a:t>itemid</a:t>
            </a:r>
            <a:r>
              <a:rPr kumimoji="0" lang="en-US" altLang="en-US" sz="105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lang="en-US" altLang="en-US" sz="1050" b="1" dirty="0">
                <a:solidFill>
                  <a:srgbClr val="660E7A"/>
                </a:solidFill>
                <a:latin typeface="Courier New" panose="02070309020205020404" pitchFamily="49" charset="0"/>
                <a:cs typeface="Courier New" panose="02070309020205020404" pitchFamily="49" charset="0"/>
              </a:rPr>
              <a:t>3</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startActivity</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5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startEditorIntent</a:t>
            </a:r>
            <a:r>
              <a:rPr kumimoji="0" lang="en-US" altLang="en-US" sz="105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1944969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Activities: Navigation</a:t>
            </a:r>
          </a:p>
        </p:txBody>
      </p:sp>
      <p:sp>
        <p:nvSpPr>
          <p:cNvPr id="4" name="Content Placeholder 3"/>
          <p:cNvSpPr>
            <a:spLocks noGrp="1"/>
          </p:cNvSpPr>
          <p:nvPr>
            <p:ph sz="half" idx="1"/>
          </p:nvPr>
        </p:nvSpPr>
        <p:spPr>
          <a:xfrm>
            <a:off x="677334" y="4471331"/>
            <a:ext cx="4184035" cy="2042295"/>
          </a:xfrm>
        </p:spPr>
        <p:txBody>
          <a:bodyPr>
            <a:normAutofit/>
          </a:bodyPr>
          <a:lstStyle/>
          <a:p>
            <a:r>
              <a:rPr lang="en-US" dirty="0"/>
              <a:t>By default, Activity navigation forwards and backwards happens on a “back stack”</a:t>
            </a:r>
          </a:p>
          <a:p>
            <a:pPr lvl="1"/>
            <a:r>
              <a:rPr lang="en-US" dirty="0"/>
              <a:t>Last In, First Out (LIFO) stack. </a:t>
            </a:r>
          </a:p>
          <a:p>
            <a:pPr lvl="1"/>
            <a:r>
              <a:rPr lang="en-US" dirty="0"/>
              <a:t>Think of each activity as a playing card. </a:t>
            </a:r>
          </a:p>
        </p:txBody>
      </p:sp>
      <p:pic>
        <p:nvPicPr>
          <p:cNvPr id="6146" name="Picture 2" descr="https://developer.android.com/images/fundamentals/diagram_backstack.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37205" y="1930400"/>
            <a:ext cx="5876925" cy="1857375"/>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3"/>
          <p:cNvSpPr>
            <a:spLocks noGrp="1"/>
          </p:cNvSpPr>
          <p:nvPr>
            <p:ph sz="half" idx="1"/>
          </p:nvPr>
        </p:nvSpPr>
        <p:spPr>
          <a:xfrm>
            <a:off x="5305120" y="4380137"/>
            <a:ext cx="3531686" cy="2133489"/>
          </a:xfrm>
        </p:spPr>
        <p:txBody>
          <a:bodyPr>
            <a:normAutofit fontScale="85000" lnSpcReduction="10000"/>
          </a:bodyPr>
          <a:lstStyle/>
          <a:p>
            <a:r>
              <a:rPr lang="en-US" dirty="0"/>
              <a:t>There are ways to add hierarchy to the back stack using “Task affinities”, though it’s beyond the scope of this talk.</a:t>
            </a:r>
          </a:p>
          <a:p>
            <a:pPr lvl="1"/>
            <a:r>
              <a:rPr lang="en-US" dirty="0"/>
              <a:t>More information: </a:t>
            </a:r>
            <a:r>
              <a:rPr lang="en-US" dirty="0">
                <a:hlinkClick r:id="rId4"/>
              </a:rPr>
              <a:t>https://developer.android.com/guide/components/activities/tasks-and-back-stack.html#ManagingTasks</a:t>
            </a:r>
            <a:r>
              <a:rPr lang="en-US" dirty="0"/>
              <a:t> </a:t>
            </a:r>
          </a:p>
        </p:txBody>
      </p:sp>
    </p:spTree>
    <p:extLst>
      <p:ext uri="{BB962C8B-B14F-4D97-AF65-F5344CB8AC3E}">
        <p14:creationId xmlns:p14="http://schemas.microsoft.com/office/powerpoint/2010/main" val="34415394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14429"/>
            <a:ext cx="8596668" cy="1320800"/>
          </a:xfrm>
        </p:spPr>
        <p:txBody>
          <a:bodyPr/>
          <a:lstStyle/>
          <a:p>
            <a:r>
              <a:rPr lang="en-US" dirty="0"/>
              <a:t>Activities: Callback Methods</a:t>
            </a:r>
          </a:p>
        </p:txBody>
      </p:sp>
      <p:sp>
        <p:nvSpPr>
          <p:cNvPr id="4" name="Content Placeholder 3"/>
          <p:cNvSpPr>
            <a:spLocks noGrp="1"/>
          </p:cNvSpPr>
          <p:nvPr>
            <p:ph sz="half" idx="1"/>
          </p:nvPr>
        </p:nvSpPr>
        <p:spPr>
          <a:xfrm>
            <a:off x="677334" y="5167618"/>
            <a:ext cx="8596668" cy="1511306"/>
          </a:xfrm>
        </p:spPr>
        <p:txBody>
          <a:bodyPr/>
          <a:lstStyle/>
          <a:p>
            <a:r>
              <a:rPr lang="en-US" dirty="0"/>
              <a:t>You can start Activities for a result.</a:t>
            </a:r>
          </a:p>
          <a:p>
            <a:r>
              <a:rPr lang="en-US" dirty="0"/>
              <a:t>Once the other activity finishes with a result, Android calls your activity’s </a:t>
            </a:r>
            <a:r>
              <a:rPr lang="en-US" b="1" dirty="0" err="1"/>
              <a:t>onActivityResult</a:t>
            </a:r>
            <a:r>
              <a:rPr lang="en-US" b="1" dirty="0"/>
              <a:t>()</a:t>
            </a:r>
            <a:r>
              <a:rPr lang="en-US" dirty="0"/>
              <a:t> method.</a:t>
            </a:r>
          </a:p>
          <a:p>
            <a:r>
              <a:rPr lang="en-US" dirty="0"/>
              <a:t>A similar approach is used for Android 6+ permissions requests.</a:t>
            </a:r>
          </a:p>
        </p:txBody>
      </p:sp>
      <p:cxnSp>
        <p:nvCxnSpPr>
          <p:cNvPr id="7" name="Straight Connector 6"/>
          <p:cNvCxnSpPr>
            <a:cxnSpLocks/>
          </p:cNvCxnSpPr>
          <p:nvPr/>
        </p:nvCxnSpPr>
        <p:spPr>
          <a:xfrm>
            <a:off x="2280215" y="2469158"/>
            <a:ext cx="16778" cy="2659310"/>
          </a:xfrm>
          <a:prstGeom prst="line">
            <a:avLst/>
          </a:prstGeom>
          <a:ln w="76200">
            <a:solidFill>
              <a:schemeClr val="accent2"/>
            </a:solidFill>
            <a:prstDash val="sysDot"/>
            <a:headEnd type="none" w="med" len="med"/>
            <a:tailEnd type="arrow" w="med" len="med"/>
          </a:ln>
        </p:spPr>
        <p:style>
          <a:lnRef idx="3">
            <a:schemeClr val="accent1"/>
          </a:lnRef>
          <a:fillRef idx="0">
            <a:schemeClr val="accent1"/>
          </a:fillRef>
          <a:effectRef idx="2">
            <a:schemeClr val="accent1"/>
          </a:effectRef>
          <a:fontRef idx="minor">
            <a:schemeClr val="tx1"/>
          </a:fontRef>
        </p:style>
      </p:cxnSp>
      <p:cxnSp>
        <p:nvCxnSpPr>
          <p:cNvPr id="8" name="Straight Connector 7"/>
          <p:cNvCxnSpPr>
            <a:cxnSpLocks/>
          </p:cNvCxnSpPr>
          <p:nvPr/>
        </p:nvCxnSpPr>
        <p:spPr>
          <a:xfrm>
            <a:off x="8657490" y="2381639"/>
            <a:ext cx="26565" cy="1449197"/>
          </a:xfrm>
          <a:prstGeom prst="line">
            <a:avLst/>
          </a:prstGeom>
          <a:ln w="76200">
            <a:solidFill>
              <a:schemeClr val="accent2"/>
            </a:solidFill>
            <a:prstDash val="sysDot"/>
            <a:headEnd type="none" w="med" len="med"/>
            <a:tailEnd type="arrow" w="med" len="med"/>
          </a:ln>
        </p:spPr>
        <p:style>
          <a:lnRef idx="3">
            <a:schemeClr val="accent1"/>
          </a:lnRef>
          <a:fillRef idx="0">
            <a:schemeClr val="accent1"/>
          </a:fillRef>
          <a:effectRef idx="2">
            <a:schemeClr val="accent1"/>
          </a:effectRef>
          <a:fontRef idx="minor">
            <a:schemeClr val="tx1"/>
          </a:fontRef>
        </p:style>
      </p:cxnSp>
      <p:sp>
        <p:nvSpPr>
          <p:cNvPr id="9" name="TextBox 8"/>
          <p:cNvSpPr txBox="1"/>
          <p:nvPr/>
        </p:nvSpPr>
        <p:spPr>
          <a:xfrm>
            <a:off x="1525008" y="1938924"/>
            <a:ext cx="1510413" cy="369332"/>
          </a:xfrm>
          <a:prstGeom prst="rect">
            <a:avLst/>
          </a:prstGeom>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a:t>Main Activity</a:t>
            </a:r>
          </a:p>
        </p:txBody>
      </p:sp>
      <p:sp>
        <p:nvSpPr>
          <p:cNvPr id="10" name="TextBox 9"/>
          <p:cNvSpPr txBox="1"/>
          <p:nvPr/>
        </p:nvSpPr>
        <p:spPr>
          <a:xfrm>
            <a:off x="8073002" y="1935229"/>
            <a:ext cx="1168974" cy="369332"/>
          </a:xfrm>
          <a:prstGeom prst="rect">
            <a:avLst/>
          </a:prstGeom>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a:t>Activity B</a:t>
            </a:r>
          </a:p>
        </p:txBody>
      </p:sp>
      <p:cxnSp>
        <p:nvCxnSpPr>
          <p:cNvPr id="11" name="Straight Connector 10"/>
          <p:cNvCxnSpPr>
            <a:cxnSpLocks/>
          </p:cNvCxnSpPr>
          <p:nvPr/>
        </p:nvCxnSpPr>
        <p:spPr>
          <a:xfrm>
            <a:off x="5554211" y="2383084"/>
            <a:ext cx="0" cy="1878191"/>
          </a:xfrm>
          <a:prstGeom prst="line">
            <a:avLst/>
          </a:prstGeom>
          <a:ln w="76200">
            <a:solidFill>
              <a:schemeClr val="accent2"/>
            </a:solidFill>
            <a:prstDash val="sysDot"/>
            <a:headEnd type="none" w="med" len="med"/>
            <a:tailEnd type="none" w="med" len="med"/>
          </a:ln>
        </p:spPr>
        <p:style>
          <a:lnRef idx="3">
            <a:schemeClr val="accent1"/>
          </a:lnRef>
          <a:fillRef idx="0">
            <a:schemeClr val="accent1"/>
          </a:fillRef>
          <a:effectRef idx="2">
            <a:schemeClr val="accent1"/>
          </a:effectRef>
          <a:fontRef idx="minor">
            <a:schemeClr val="tx1"/>
          </a:fontRef>
        </p:style>
      </p:cxnSp>
      <p:sp>
        <p:nvSpPr>
          <p:cNvPr id="12" name="TextBox 11"/>
          <p:cNvSpPr txBox="1"/>
          <p:nvPr/>
        </p:nvSpPr>
        <p:spPr>
          <a:xfrm>
            <a:off x="5062731" y="1935229"/>
            <a:ext cx="982961" cy="369332"/>
          </a:xfrm>
          <a:prstGeom prst="rect">
            <a:avLst/>
          </a:prstGeom>
        </p:spPr>
        <p:style>
          <a:lnRef idx="0">
            <a:schemeClr val="accent1"/>
          </a:lnRef>
          <a:fillRef idx="3">
            <a:schemeClr val="accent1"/>
          </a:fillRef>
          <a:effectRef idx="3">
            <a:schemeClr val="accent1"/>
          </a:effectRef>
          <a:fontRef idx="minor">
            <a:schemeClr val="lt1"/>
          </a:fontRef>
        </p:style>
        <p:txBody>
          <a:bodyPr wrap="none" rtlCol="0">
            <a:spAutoFit/>
          </a:bodyPr>
          <a:lstStyle/>
          <a:p>
            <a:r>
              <a:rPr lang="en-US" dirty="0"/>
              <a:t>Android</a:t>
            </a:r>
          </a:p>
        </p:txBody>
      </p:sp>
      <p:sp>
        <p:nvSpPr>
          <p:cNvPr id="18" name="Rectangle 2"/>
          <p:cNvSpPr>
            <a:spLocks noChangeArrowheads="1"/>
          </p:cNvSpPr>
          <p:nvPr/>
        </p:nvSpPr>
        <p:spPr bwMode="auto">
          <a:xfrm>
            <a:off x="194495" y="3414890"/>
            <a:ext cx="4753224" cy="1692771"/>
          </a:xfrm>
          <a:prstGeom prst="rect">
            <a:avLst/>
          </a:prstGeom>
          <a:ln/>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2">
            <a:schemeClr val="accent1"/>
          </a:lnRef>
          <a:fillRef idx="1">
            <a:schemeClr val="lt1"/>
          </a:fillRef>
          <a:effectRef idx="0">
            <a:schemeClr val="accent1"/>
          </a:effectRef>
          <a:fontRef idx="minor">
            <a:schemeClr val="dk1"/>
          </a:fontRef>
        </p:style>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rgbClr val="808000"/>
                </a:solidFill>
                <a:effectLst/>
                <a:latin typeface="Courier New" panose="02070309020205020404" pitchFamily="49" charset="0"/>
                <a:cs typeface="Courier New" panose="02070309020205020404" pitchFamily="49" charset="0"/>
              </a:rPr>
              <a:t>@Override</a:t>
            </a:r>
            <a:br>
              <a:rPr kumimoji="0" lang="en-US" altLang="en-US" sz="800" b="0" i="0" u="none" strike="noStrike" cap="none" normalizeH="0" baseline="0" dirty="0">
                <a:ln>
                  <a:noFill/>
                </a:ln>
                <a:solidFill>
                  <a:srgbClr val="808000"/>
                </a:solidFill>
                <a:effectLst/>
                <a:latin typeface="Courier New" panose="02070309020205020404" pitchFamily="49" charset="0"/>
                <a:cs typeface="Courier New" panose="02070309020205020404" pitchFamily="49" charset="0"/>
              </a:rPr>
            </a:br>
            <a:r>
              <a:rPr kumimoji="0" lang="en-US" altLang="en-US" sz="8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public void </a:t>
            </a:r>
            <a:r>
              <a:rPr kumimoji="0" lang="en-US" altLang="en-US" sz="8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onActivityResult</a:t>
            </a:r>
            <a:r>
              <a:rPr kumimoji="0" lang="en-US" altLang="en-US" sz="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00" b="1" i="0" u="none" strike="noStrike" cap="none" normalizeH="0" baseline="0" dirty="0" err="1">
                <a:ln>
                  <a:noFill/>
                </a:ln>
                <a:solidFill>
                  <a:srgbClr val="000080"/>
                </a:solidFill>
                <a:effectLst/>
                <a:latin typeface="Courier New" panose="02070309020205020404" pitchFamily="49" charset="0"/>
                <a:cs typeface="Courier New" panose="02070309020205020404" pitchFamily="49" charset="0"/>
              </a:rPr>
              <a:t>int</a:t>
            </a:r>
            <a:r>
              <a:rPr kumimoji="0" lang="en-US" altLang="en-US" sz="8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 </a:t>
            </a:r>
            <a:r>
              <a:rPr kumimoji="0" lang="en-US" altLang="en-US" sz="8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requestCode</a:t>
            </a:r>
            <a:r>
              <a:rPr kumimoji="0" lang="en-US" altLang="en-US" sz="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800" b="1" i="0" u="none" strike="noStrike" cap="none" normalizeH="0" baseline="0" dirty="0" err="1">
                <a:ln>
                  <a:noFill/>
                </a:ln>
                <a:solidFill>
                  <a:srgbClr val="000080"/>
                </a:solidFill>
                <a:effectLst/>
                <a:latin typeface="Courier New" panose="02070309020205020404" pitchFamily="49" charset="0"/>
                <a:cs typeface="Courier New" panose="02070309020205020404" pitchFamily="49" charset="0"/>
              </a:rPr>
              <a:t>int</a:t>
            </a:r>
            <a:r>
              <a:rPr kumimoji="0" lang="en-US" altLang="en-US" sz="8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 </a:t>
            </a:r>
            <a:r>
              <a:rPr kumimoji="0" lang="en-US" altLang="en-US" sz="8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resultCode</a:t>
            </a:r>
            <a:r>
              <a:rPr kumimoji="0" lang="en-US" altLang="en-US" sz="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Intent data){</a:t>
            </a:r>
            <a:br>
              <a:rPr kumimoji="0" lang="en-US" altLang="en-US" sz="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8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if </a:t>
            </a:r>
            <a:r>
              <a:rPr kumimoji="0" lang="en-US" altLang="en-US" sz="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requestCode</a:t>
            </a:r>
            <a:r>
              <a:rPr kumimoji="0" lang="en-US" altLang="en-US" sz="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800" b="0" i="1" u="none" strike="noStrike" cap="none" normalizeH="0" baseline="0" dirty="0">
                <a:ln>
                  <a:noFill/>
                </a:ln>
                <a:solidFill>
                  <a:srgbClr val="660E7A"/>
                </a:solidFill>
                <a:effectLst/>
                <a:latin typeface="Courier New" panose="02070309020205020404" pitchFamily="49" charset="0"/>
                <a:cs typeface="Courier New" panose="02070309020205020404" pitchFamily="49" charset="0"/>
              </a:rPr>
              <a:t>LOGIN_REQ</a:t>
            </a:r>
            <a:r>
              <a:rPr kumimoji="0" lang="en-US" altLang="en-US" sz="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8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switch </a:t>
            </a:r>
            <a:r>
              <a:rPr kumimoji="0" lang="en-US" altLang="en-US" sz="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resultCode</a:t>
            </a:r>
            <a:r>
              <a:rPr kumimoji="0" lang="en-US" altLang="en-US" sz="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8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case </a:t>
            </a:r>
            <a:r>
              <a:rPr kumimoji="0" lang="en-US" altLang="en-US" sz="8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LoginActivity.</a:t>
            </a:r>
            <a:r>
              <a:rPr kumimoji="0" lang="en-US" altLang="en-US" sz="800" b="1" i="1" u="none" strike="noStrike" cap="none" normalizeH="0" baseline="0" dirty="0" err="1">
                <a:ln>
                  <a:noFill/>
                </a:ln>
                <a:solidFill>
                  <a:srgbClr val="660E7A"/>
                </a:solidFill>
                <a:effectLst/>
                <a:latin typeface="Courier New" panose="02070309020205020404" pitchFamily="49" charset="0"/>
                <a:cs typeface="Courier New" panose="02070309020205020404" pitchFamily="49" charset="0"/>
              </a:rPr>
              <a:t>RESULT_LOGGEDIN</a:t>
            </a:r>
            <a:r>
              <a:rPr kumimoji="0" lang="en-US" altLang="en-US" sz="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8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case </a:t>
            </a:r>
            <a:r>
              <a:rPr kumimoji="0" lang="en-US" altLang="en-US" sz="8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LoginActivity.</a:t>
            </a:r>
            <a:r>
              <a:rPr kumimoji="0" lang="en-US" altLang="en-US" sz="800" b="1" i="1" u="none" strike="noStrike" cap="none" normalizeH="0" baseline="0" dirty="0" err="1">
                <a:ln>
                  <a:noFill/>
                </a:ln>
                <a:solidFill>
                  <a:srgbClr val="660E7A"/>
                </a:solidFill>
                <a:effectLst/>
                <a:latin typeface="Courier New" panose="02070309020205020404" pitchFamily="49" charset="0"/>
                <a:cs typeface="Courier New" panose="02070309020205020404" pitchFamily="49" charset="0"/>
              </a:rPr>
              <a:t>RESULT_REGISTRATION_OK</a:t>
            </a:r>
            <a:r>
              <a:rPr kumimoji="0" lang="en-US" altLang="en-US" sz="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8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new </a:t>
            </a:r>
            <a:r>
              <a:rPr kumimoji="0" lang="en-US" altLang="en-US" sz="8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FetchListTask</a:t>
            </a:r>
            <a:r>
              <a:rPr kumimoji="0" lang="en-US" altLang="en-US" sz="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().execute();</a:t>
            </a:r>
            <a:br>
              <a:rPr kumimoji="0" lang="en-US" altLang="en-US" sz="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8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default</a:t>
            </a:r>
            <a:r>
              <a:rPr kumimoji="0" lang="en-US" altLang="en-US" sz="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8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showLoginWarningDialog</a:t>
            </a:r>
            <a:r>
              <a:rPr kumimoji="0" lang="en-US" altLang="en-US" sz="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br>
              <a:rPr kumimoji="0" lang="en-US" altLang="en-US" sz="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br>
              <a:rPr kumimoji="0" lang="en-US" altLang="en-US" sz="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endParaRPr kumimoji="0" lang="en-US" altLang="en-US" sz="1600" b="0" i="0" u="none" strike="noStrike" cap="none" normalizeH="0" baseline="0" dirty="0">
              <a:ln>
                <a:noFill/>
              </a:ln>
              <a:solidFill>
                <a:schemeClr val="tx1"/>
              </a:solidFill>
              <a:effectLst/>
              <a:latin typeface="Arial" panose="020B0604020202020204" pitchFamily="34" charset="0"/>
            </a:endParaRPr>
          </a:p>
        </p:txBody>
      </p:sp>
      <p:sp>
        <p:nvSpPr>
          <p:cNvPr id="21" name="Rectangle 3"/>
          <p:cNvSpPr>
            <a:spLocks noChangeArrowheads="1"/>
          </p:cNvSpPr>
          <p:nvPr/>
        </p:nvSpPr>
        <p:spPr bwMode="auto">
          <a:xfrm>
            <a:off x="194495" y="2599352"/>
            <a:ext cx="4204997" cy="338554"/>
          </a:xfrm>
          <a:prstGeom prst="rect">
            <a:avLst/>
          </a:prstGeom>
          <a:ln/>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2">
            <a:schemeClr val="accent2"/>
          </a:lnRef>
          <a:fillRef idx="1">
            <a:schemeClr val="lt1"/>
          </a:fillRef>
          <a:effectRef idx="0">
            <a:schemeClr val="accent2"/>
          </a:effectRef>
          <a:fontRef idx="minor">
            <a:schemeClr val="dk1"/>
          </a:fontRef>
        </p:style>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Intent </a:t>
            </a:r>
            <a:r>
              <a:rPr kumimoji="0" lang="en-US" altLang="en-US" sz="8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startLoginActivity</a:t>
            </a:r>
            <a:r>
              <a:rPr kumimoji="0" lang="en-US" altLang="en-US" sz="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8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new </a:t>
            </a:r>
            <a:r>
              <a:rPr kumimoji="0" lang="en-US" altLang="en-US" sz="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Intent(</a:t>
            </a:r>
            <a:r>
              <a:rPr kumimoji="0" lang="en-US" altLang="en-US" sz="8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this</a:t>
            </a:r>
            <a:r>
              <a:rPr kumimoji="0" lang="en-US" altLang="en-US" sz="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8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LoginActivity.</a:t>
            </a:r>
            <a:r>
              <a:rPr kumimoji="0" lang="en-US" altLang="en-US" sz="800" b="1" i="0" u="none" strike="noStrike" cap="none" normalizeH="0" baseline="0" dirty="0" err="1">
                <a:ln>
                  <a:noFill/>
                </a:ln>
                <a:solidFill>
                  <a:srgbClr val="000080"/>
                </a:solidFill>
                <a:effectLst/>
                <a:latin typeface="Courier New" panose="02070309020205020404" pitchFamily="49" charset="0"/>
                <a:cs typeface="Courier New" panose="02070309020205020404" pitchFamily="49" charset="0"/>
              </a:rPr>
              <a:t>class</a:t>
            </a:r>
            <a:r>
              <a:rPr kumimoji="0" lang="en-US" altLang="en-US" sz="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8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startActivityForResult</a:t>
            </a:r>
            <a:r>
              <a:rPr kumimoji="0" lang="en-US" altLang="en-US" sz="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8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startLoginActivity</a:t>
            </a:r>
            <a:r>
              <a:rPr kumimoji="0" lang="en-US" altLang="en-US" sz="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800" b="0" i="1" u="none" strike="noStrike" cap="none" normalizeH="0" baseline="0" dirty="0">
                <a:ln>
                  <a:noFill/>
                </a:ln>
                <a:solidFill>
                  <a:srgbClr val="660E7A"/>
                </a:solidFill>
                <a:effectLst/>
                <a:latin typeface="Courier New" panose="02070309020205020404" pitchFamily="49" charset="0"/>
                <a:cs typeface="Courier New" panose="02070309020205020404" pitchFamily="49" charset="0"/>
              </a:rPr>
              <a:t>LOGIN_REQ</a:t>
            </a:r>
            <a:r>
              <a:rPr kumimoji="0" lang="en-US" altLang="en-US" sz="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endParaRPr kumimoji="0" lang="en-US" altLang="en-US" sz="1600" b="0" i="0" u="none" strike="noStrike" cap="none" normalizeH="0" baseline="0" dirty="0">
              <a:ln>
                <a:noFill/>
              </a:ln>
              <a:solidFill>
                <a:schemeClr val="tx1"/>
              </a:solidFill>
              <a:effectLst/>
              <a:latin typeface="Arial" panose="020B0604020202020204" pitchFamily="34" charset="0"/>
            </a:endParaRPr>
          </a:p>
        </p:txBody>
      </p:sp>
      <p:cxnSp>
        <p:nvCxnSpPr>
          <p:cNvPr id="27" name="Straight Arrow Connector 26"/>
          <p:cNvCxnSpPr>
            <a:stCxn id="21" idx="3"/>
          </p:cNvCxnSpPr>
          <p:nvPr/>
        </p:nvCxnSpPr>
        <p:spPr>
          <a:xfrm>
            <a:off x="4399492" y="2768629"/>
            <a:ext cx="4257997" cy="169277"/>
          </a:xfrm>
          <a:prstGeom prst="straightConnector1">
            <a:avLst/>
          </a:prstGeom>
          <a:ln w="57150">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a:cxnSpLocks/>
            <a:stCxn id="33" idx="2"/>
            <a:endCxn id="18" idx="3"/>
          </p:cNvCxnSpPr>
          <p:nvPr/>
        </p:nvCxnSpPr>
        <p:spPr>
          <a:xfrm flipH="1">
            <a:off x="4947719" y="4073055"/>
            <a:ext cx="3736336" cy="188221"/>
          </a:xfrm>
          <a:prstGeom prst="straightConnector1">
            <a:avLst/>
          </a:prstGeom>
          <a:ln w="57150">
            <a:solidFill>
              <a:schemeClr val="accent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2" name="Rectangle 4"/>
          <p:cNvSpPr>
            <a:spLocks noChangeArrowheads="1"/>
          </p:cNvSpPr>
          <p:nvPr/>
        </p:nvSpPr>
        <p:spPr bwMode="auto">
          <a:xfrm>
            <a:off x="7552976" y="3025790"/>
            <a:ext cx="2262158" cy="246221"/>
          </a:xfrm>
          <a:prstGeom prst="rect">
            <a:avLst/>
          </a:prstGeom>
          <a:ln/>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2">
            <a:schemeClr val="accent2"/>
          </a:lnRef>
          <a:fillRef idx="1">
            <a:schemeClr val="lt1"/>
          </a:fillRef>
          <a:effectRef idx="0">
            <a:schemeClr val="accent2"/>
          </a:effectRef>
          <a:fontRef idx="minor">
            <a:schemeClr val="dk1"/>
          </a:fontRef>
        </p:style>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setResult</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00" b="1" i="1" u="none" strike="noStrike" cap="none" normalizeH="0" baseline="0" dirty="0">
                <a:ln>
                  <a:noFill/>
                </a:ln>
                <a:solidFill>
                  <a:srgbClr val="660E7A"/>
                </a:solidFill>
                <a:effectLst/>
                <a:latin typeface="Courier New" panose="02070309020205020404" pitchFamily="49" charset="0"/>
                <a:cs typeface="Courier New" panose="02070309020205020404" pitchFamily="49" charset="0"/>
              </a:rPr>
              <a:t>RESULT_LOGGEDIN</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sp>
        <p:nvSpPr>
          <p:cNvPr id="33" name="Rectangle 4"/>
          <p:cNvSpPr>
            <a:spLocks noChangeArrowheads="1"/>
          </p:cNvSpPr>
          <p:nvPr/>
        </p:nvSpPr>
        <p:spPr bwMode="auto">
          <a:xfrm>
            <a:off x="8245473" y="3826834"/>
            <a:ext cx="877163" cy="246221"/>
          </a:xfrm>
          <a:prstGeom prst="rect">
            <a:avLst/>
          </a:prstGeom>
          <a:ln/>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2">
            <a:schemeClr val="accent2"/>
          </a:lnRef>
          <a:fillRef idx="1">
            <a:schemeClr val="lt1"/>
          </a:fillRef>
          <a:effectRef idx="0">
            <a:schemeClr val="accent2"/>
          </a:effectRef>
          <a:fontRef idx="minor">
            <a:schemeClr val="dk1"/>
          </a:fontRef>
        </p:style>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1000" dirty="0">
                <a:solidFill>
                  <a:srgbClr val="000000"/>
                </a:solidFill>
                <a:latin typeface="Courier New" panose="02070309020205020404" pitchFamily="49" charset="0"/>
                <a:cs typeface="Courier New" panose="02070309020205020404" pitchFamily="49" charset="0"/>
              </a:rPr>
              <a:t>finish</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8785332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2"/>
          </a:solidFill>
          <a:ln>
            <a:noFill/>
          </a:ln>
          <a:effectLst/>
        </p:spPr>
      </p:sp>
      <p:grpSp>
        <p:nvGrpSpPr>
          <p:cNvPr id="12" name="Group 11"/>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3" name="Straight Connector 12"/>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5" name="Rectangle 23"/>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5"/>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Isosceles Triangle 16"/>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7"/>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28"/>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29"/>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Isosceles Triangle 20"/>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Isosceles Triangle 2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24" name="Rectangle 23"/>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Straight Connector 25"/>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48300" y="0"/>
            <a:ext cx="1219200" cy="6858000"/>
          </a:xfrm>
          <a:prstGeom prst="line">
            <a:avLst/>
          </a:prstGeom>
          <a:ln w="9525">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8" name="Straight Connector 27"/>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7175" y="3681413"/>
            <a:ext cx="4763558" cy="3176587"/>
          </a:xfrm>
          <a:prstGeom prst="line">
            <a:avLst/>
          </a:prstGeom>
          <a:ln w="9525">
            <a:solidFill>
              <a:schemeClr val="tx1">
                <a:lumMod val="50000"/>
                <a:lumOff val="50000"/>
                <a:alpha val="80000"/>
              </a:schemeClr>
            </a:solidFill>
          </a:ln>
        </p:spPr>
        <p:style>
          <a:lnRef idx="2">
            <a:schemeClr val="accent1"/>
          </a:lnRef>
          <a:fillRef idx="0">
            <a:schemeClr val="accent1"/>
          </a:fillRef>
          <a:effectRef idx="1">
            <a:schemeClr val="accent1"/>
          </a:effectRef>
          <a:fontRef idx="minor">
            <a:schemeClr val="tx1"/>
          </a:fontRef>
        </p:style>
      </p:cxnSp>
      <p:sp>
        <p:nvSpPr>
          <p:cNvPr id="30" name="Rectangle 23"/>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58764"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Rectangle 25"/>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80730"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4" name="Isosceles Triangle 33"/>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9621"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6" name="Rectangle 27"/>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11788"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8" name="Isosceles Triangle 37"/>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48954"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0" name="Freeform: Shape 39"/>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16287" y="-8467"/>
            <a:ext cx="9175713" cy="6866467"/>
          </a:xfrm>
          <a:custGeom>
            <a:avLst/>
            <a:gdLst>
              <a:gd name="connsiteX0" fmla="*/ 0 w 9175713"/>
              <a:gd name="connsiteY0" fmla="*/ 0 h 6866467"/>
              <a:gd name="connsiteX1" fmla="*/ 1249825 w 9175713"/>
              <a:gd name="connsiteY1" fmla="*/ 0 h 6866467"/>
              <a:gd name="connsiteX2" fmla="*/ 1249825 w 9175713"/>
              <a:gd name="connsiteY2" fmla="*/ 8467 h 6866467"/>
              <a:gd name="connsiteX3" fmla="*/ 9175713 w 9175713"/>
              <a:gd name="connsiteY3" fmla="*/ 8467 h 6866467"/>
              <a:gd name="connsiteX4" fmla="*/ 9175713 w 9175713"/>
              <a:gd name="connsiteY4" fmla="*/ 6866467 h 6866467"/>
              <a:gd name="connsiteX5" fmla="*/ 1249825 w 9175713"/>
              <a:gd name="connsiteY5" fmla="*/ 6866467 h 6866467"/>
              <a:gd name="connsiteX6" fmla="*/ 1109382 w 9175713"/>
              <a:gd name="connsiteY6" fmla="*/ 6866467 h 686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75713" h="6866467">
                <a:moveTo>
                  <a:pt x="0" y="0"/>
                </a:moveTo>
                <a:lnTo>
                  <a:pt x="1249825" y="0"/>
                </a:lnTo>
                <a:lnTo>
                  <a:pt x="1249825" y="8467"/>
                </a:lnTo>
                <a:lnTo>
                  <a:pt x="9175713" y="8467"/>
                </a:lnTo>
                <a:lnTo>
                  <a:pt x="9175713" y="6866467"/>
                </a:lnTo>
                <a:lnTo>
                  <a:pt x="1249825" y="6866467"/>
                </a:lnTo>
                <a:lnTo>
                  <a:pt x="1109382" y="686646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Isosceles Triangle 41"/>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062562" y="3271487"/>
            <a:ext cx="220660" cy="186439"/>
          </a:xfrm>
          <a:prstGeom prs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p:cNvSpPr>
            <a:spLocks noGrp="1"/>
          </p:cNvSpPr>
          <p:nvPr>
            <p:ph type="title"/>
          </p:nvPr>
        </p:nvSpPr>
        <p:spPr>
          <a:xfrm>
            <a:off x="4419136" y="1020871"/>
            <a:ext cx="6960759" cy="2849671"/>
          </a:xfrm>
        </p:spPr>
        <p:txBody>
          <a:bodyPr vert="horz" lIns="91440" tIns="45720" rIns="91440" bIns="45720" rtlCol="0" anchor="b">
            <a:normAutofit/>
          </a:bodyPr>
          <a:lstStyle/>
          <a:p>
            <a:r>
              <a:rPr lang="en-US" sz="6000">
                <a:solidFill>
                  <a:srgbClr val="FFFFFF"/>
                </a:solidFill>
              </a:rPr>
              <a:t>UI Components</a:t>
            </a:r>
          </a:p>
        </p:txBody>
      </p:sp>
      <p:sp>
        <p:nvSpPr>
          <p:cNvPr id="6" name="Text Placeholder 5"/>
          <p:cNvSpPr>
            <a:spLocks noGrp="1"/>
          </p:cNvSpPr>
          <p:nvPr>
            <p:ph type="body" idx="1"/>
          </p:nvPr>
        </p:nvSpPr>
        <p:spPr>
          <a:xfrm>
            <a:off x="4548104" y="3962088"/>
            <a:ext cx="6112077" cy="1186108"/>
          </a:xfrm>
        </p:spPr>
        <p:txBody>
          <a:bodyPr vert="horz" lIns="91440" tIns="45720" rIns="91440" bIns="45720" rtlCol="0" anchor="t">
            <a:normAutofit/>
          </a:bodyPr>
          <a:lstStyle/>
          <a:p>
            <a:endParaRPr lang="en-US" sz="1800">
              <a:solidFill>
                <a:srgbClr val="FFFFFF">
                  <a:alpha val="70000"/>
                </a:srgbClr>
              </a:solidFill>
            </a:endParaRPr>
          </a:p>
        </p:txBody>
      </p:sp>
    </p:spTree>
    <p:extLst>
      <p:ext uri="{BB962C8B-B14F-4D97-AF65-F5344CB8AC3E}">
        <p14:creationId xmlns:p14="http://schemas.microsoft.com/office/powerpoint/2010/main" val="3275293827"/>
      </p:ext>
    </p:extLst>
  </p:cSld>
  <p:clrMapOvr>
    <a:overrideClrMapping bg1="dk1" tx1="lt1" bg2="dk2" tx2="lt2" accent1="accent1" accent2="accent2" accent3="accent3" accent4="accent4" accent5="accent5" accent6="accent6" hlink="hlink" folHlink="folHlink"/>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UI Components: Layout</a:t>
            </a:r>
          </a:p>
        </p:txBody>
      </p:sp>
      <p:sp>
        <p:nvSpPr>
          <p:cNvPr id="4" name="Content Placeholder 3"/>
          <p:cNvSpPr>
            <a:spLocks noGrp="1"/>
          </p:cNvSpPr>
          <p:nvPr>
            <p:ph sz="half" idx="1"/>
          </p:nvPr>
        </p:nvSpPr>
        <p:spPr/>
        <p:txBody>
          <a:bodyPr/>
          <a:lstStyle/>
          <a:p>
            <a:r>
              <a:rPr lang="en-US" dirty="0"/>
              <a:t>User interface layouts are designed declaratively in Android Studio using XML.</a:t>
            </a:r>
          </a:p>
          <a:p>
            <a:r>
              <a:rPr lang="en-US" dirty="0"/>
              <a:t>Android Studio provides graphical layout editing.</a:t>
            </a:r>
          </a:p>
          <a:p>
            <a:r>
              <a:rPr lang="en-US" dirty="0"/>
              <a:t>Every element is given an id (R.id.*) and can be attached to event listeners.</a:t>
            </a:r>
          </a:p>
          <a:p>
            <a:r>
              <a:rPr lang="en-US" dirty="0"/>
              <a:t>Layouts are transformed from XML files into a tree of </a:t>
            </a:r>
            <a:r>
              <a:rPr lang="en-US" b="1" i="1" dirty="0"/>
              <a:t>View</a:t>
            </a:r>
            <a:r>
              <a:rPr lang="en-US" dirty="0"/>
              <a:t> and </a:t>
            </a:r>
            <a:r>
              <a:rPr lang="en-US" b="1" i="1" dirty="0" err="1"/>
              <a:t>ViewGroup</a:t>
            </a:r>
            <a:r>
              <a:rPr lang="en-US" dirty="0"/>
              <a:t> objects during the build process.</a:t>
            </a:r>
          </a:p>
        </p:txBody>
      </p:sp>
      <p:pic>
        <p:nvPicPr>
          <p:cNvPr id="6" name="Picture 5"/>
          <p:cNvPicPr>
            <a:picLocks noChangeAspect="1"/>
          </p:cNvPicPr>
          <p:nvPr/>
        </p:nvPicPr>
        <p:blipFill>
          <a:blip r:embed="rId3"/>
          <a:stretch>
            <a:fillRect/>
          </a:stretch>
        </p:blipFill>
        <p:spPr>
          <a:xfrm>
            <a:off x="5089970" y="2433663"/>
            <a:ext cx="5834758" cy="3334624"/>
          </a:xfrm>
          <a:prstGeom prst="rect">
            <a:avLst/>
          </a:prstGeom>
        </p:spPr>
      </p:pic>
    </p:spTree>
    <p:extLst>
      <p:ext uri="{BB962C8B-B14F-4D97-AF65-F5344CB8AC3E}">
        <p14:creationId xmlns:p14="http://schemas.microsoft.com/office/powerpoint/2010/main" val="19037777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UI Components: Widgets</a:t>
            </a:r>
          </a:p>
        </p:txBody>
      </p:sp>
      <p:sp>
        <p:nvSpPr>
          <p:cNvPr id="3" name="Content Placeholder 2"/>
          <p:cNvSpPr>
            <a:spLocks noGrp="1"/>
          </p:cNvSpPr>
          <p:nvPr>
            <p:ph sz="half" idx="1"/>
          </p:nvPr>
        </p:nvSpPr>
        <p:spPr/>
        <p:txBody>
          <a:bodyPr/>
          <a:lstStyle/>
          <a:p>
            <a:r>
              <a:rPr lang="en-US" dirty="0"/>
              <a:t>Android provides the usual gamut of widgets.</a:t>
            </a:r>
          </a:p>
          <a:p>
            <a:pPr lvl="1"/>
            <a:r>
              <a:rPr lang="en-US" dirty="0"/>
              <a:t>Buttons, Checkboxes, etc.</a:t>
            </a:r>
          </a:p>
          <a:p>
            <a:pPr lvl="1"/>
            <a:r>
              <a:rPr lang="en-US" dirty="0" err="1"/>
              <a:t>ListView</a:t>
            </a:r>
            <a:r>
              <a:rPr lang="en-US" dirty="0"/>
              <a:t> and </a:t>
            </a:r>
            <a:r>
              <a:rPr lang="en-US" dirty="0" err="1"/>
              <a:t>GridView</a:t>
            </a:r>
            <a:endParaRPr lang="en-US" dirty="0"/>
          </a:p>
          <a:p>
            <a:r>
              <a:rPr lang="en-US" dirty="0"/>
              <a:t>Challenges:</a:t>
            </a:r>
          </a:p>
          <a:p>
            <a:pPr lvl="1"/>
            <a:r>
              <a:rPr lang="en-US" dirty="0"/>
              <a:t>Different layouts for tablets vs. phones</a:t>
            </a:r>
          </a:p>
          <a:p>
            <a:pPr lvl="1"/>
            <a:r>
              <a:rPr lang="en-US" dirty="0"/>
              <a:t>Internationalization</a:t>
            </a:r>
          </a:p>
        </p:txBody>
      </p:sp>
      <p:pic>
        <p:nvPicPr>
          <p:cNvPr id="5" name="Picture 4"/>
          <p:cNvPicPr>
            <a:picLocks noChangeAspect="1"/>
          </p:cNvPicPr>
          <p:nvPr/>
        </p:nvPicPr>
        <p:blipFill rotWithShape="1">
          <a:blip r:embed="rId3"/>
          <a:srcRect l="12518" t="11621" r="20650" b="4342"/>
          <a:stretch/>
        </p:blipFill>
        <p:spPr>
          <a:xfrm>
            <a:off x="4861369" y="1630180"/>
            <a:ext cx="6344225" cy="4941590"/>
          </a:xfrm>
          <a:prstGeom prst="rect">
            <a:avLst/>
          </a:prstGeom>
        </p:spPr>
      </p:pic>
    </p:spTree>
    <p:extLst>
      <p:ext uri="{BB962C8B-B14F-4D97-AF65-F5344CB8AC3E}">
        <p14:creationId xmlns:p14="http://schemas.microsoft.com/office/powerpoint/2010/main" val="42441315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0" name="Rectangle 1029"/>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grpSp>
        <p:nvGrpSpPr>
          <p:cNvPr id="72" name="Group 71"/>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73" name="Straight Connector 72"/>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74" name="Straight Connector 73"/>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75" name="Rectangle 23"/>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76" name="Rectangle 25"/>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77" name="Isosceles Triangle 76"/>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78" name="Rectangle 27"/>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79" name="Rectangle 28"/>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80" name="Rectangle 29"/>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81" name="Isosceles Triangle 80"/>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82" name="Isosceles Triangle 81"/>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pic>
        <p:nvPicPr>
          <p:cNvPr id="1026" name="Picture 2" descr="Stefan Martynkiw"/>
          <p:cNvPicPr>
            <a:picLocks noChangeAspect="1" noChangeArrowheads="1"/>
          </p:cNvPicPr>
          <p:nvPr/>
        </p:nvPicPr>
        <p:blipFill rotWithShape="1">
          <a:blip r:embed="rId3">
            <a:extLst>
              <a:ext uri="{28A0092B-C50C-407E-A947-70E740481C1C}">
                <a14:useLocalDpi xmlns:a14="http://schemas.microsoft.com/office/drawing/2010/main" val="0"/>
              </a:ext>
            </a:extLst>
          </a:blip>
          <a:srcRect l="26204" r="30048" b="-2"/>
          <a:stretch/>
        </p:blipFill>
        <p:spPr bwMode="auto">
          <a:xfrm>
            <a:off x="20" y="10"/>
            <a:ext cx="2734036" cy="6867719"/>
          </a:xfrm>
          <a:custGeom>
            <a:avLst/>
            <a:gdLst>
              <a:gd name="connsiteX0" fmla="*/ 0 w 2734056"/>
              <a:gd name="connsiteY0" fmla="*/ 0 h 6858000"/>
              <a:gd name="connsiteX1" fmla="*/ 1674254 w 2734056"/>
              <a:gd name="connsiteY1" fmla="*/ 0 h 6858000"/>
              <a:gd name="connsiteX2" fmla="*/ 2734056 w 2734056"/>
              <a:gd name="connsiteY2" fmla="*/ 6850199 h 6858000"/>
              <a:gd name="connsiteX3" fmla="*/ 2734056 w 2734056"/>
              <a:gd name="connsiteY3" fmla="*/ 6858000 h 6858000"/>
              <a:gd name="connsiteX4" fmla="*/ 461457 w 2734056"/>
              <a:gd name="connsiteY4" fmla="*/ 6858000 h 6858000"/>
              <a:gd name="connsiteX5" fmla="*/ 0 w 2734056"/>
              <a:gd name="connsiteY5" fmla="*/ 413411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34056" h="6858000">
                <a:moveTo>
                  <a:pt x="0" y="0"/>
                </a:moveTo>
                <a:lnTo>
                  <a:pt x="1674254" y="0"/>
                </a:lnTo>
                <a:lnTo>
                  <a:pt x="2734056" y="6850199"/>
                </a:lnTo>
                <a:lnTo>
                  <a:pt x="2734056" y="6858000"/>
                </a:lnTo>
                <a:lnTo>
                  <a:pt x="461457" y="6858000"/>
                </a:lnTo>
                <a:lnTo>
                  <a:pt x="0" y="4134118"/>
                </a:lnTo>
                <a:close/>
              </a:path>
            </a:pathLst>
          </a:custGeom>
          <a:noFill/>
          <a:extLst>
            <a:ext uri="{909E8E84-426E-40DD-AFC4-6F175D3DCCD1}">
              <a14:hiddenFill xmlns:a14="http://schemas.microsoft.com/office/drawing/2010/main">
                <a:solidFill>
                  <a:srgbClr val="FFFFFF"/>
                </a:solidFill>
              </a14:hiddenFill>
            </a:ext>
          </a:extLst>
        </p:spPr>
      </p:pic>
      <p:sp>
        <p:nvSpPr>
          <p:cNvPr id="84" name="Isosceles Triangle 83"/>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13201"/>
            <a:ext cx="476655" cy="2844800"/>
          </a:xfrm>
          <a:prstGeom prst="triangle">
            <a:avLst>
              <a:gd name="adj" fmla="val 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2822058" y="2223294"/>
            <a:ext cx="6424440" cy="1320800"/>
          </a:xfrm>
        </p:spPr>
        <p:txBody>
          <a:bodyPr vert="horz" lIns="91440" tIns="45720" rIns="91440" bIns="45720" rtlCol="0" anchor="t">
            <a:normAutofit/>
          </a:bodyPr>
          <a:lstStyle/>
          <a:p>
            <a:r>
              <a:rPr lang="en-US" dirty="0"/>
              <a:t>About Me</a:t>
            </a:r>
          </a:p>
        </p:txBody>
      </p:sp>
      <p:sp>
        <p:nvSpPr>
          <p:cNvPr id="4" name="Content Placeholder 3"/>
          <p:cNvSpPr>
            <a:spLocks noGrp="1"/>
          </p:cNvSpPr>
          <p:nvPr>
            <p:ph sz="half" idx="1"/>
          </p:nvPr>
        </p:nvSpPr>
        <p:spPr>
          <a:xfrm>
            <a:off x="2745546" y="3123338"/>
            <a:ext cx="6424440" cy="2146368"/>
          </a:xfrm>
        </p:spPr>
        <p:txBody>
          <a:bodyPr vert="horz" lIns="91440" tIns="45720" rIns="91440" bIns="45720" rtlCol="0">
            <a:normAutofit/>
          </a:bodyPr>
          <a:lstStyle/>
          <a:p>
            <a:r>
              <a:rPr lang="en-US" dirty="0"/>
              <a:t>Android developer at Drivewyze </a:t>
            </a:r>
          </a:p>
          <a:p>
            <a:r>
              <a:rPr lang="en-US" dirty="0"/>
              <a:t>University of Alberta Computer Engineering graduate</a:t>
            </a:r>
          </a:p>
          <a:p>
            <a:r>
              <a:rPr lang="en-US" dirty="0"/>
              <a:t>Hobby projects:</a:t>
            </a:r>
          </a:p>
          <a:p>
            <a:pPr lvl="1"/>
            <a:r>
              <a:rPr lang="en-US" dirty="0"/>
              <a:t>Tinkering with electronics</a:t>
            </a:r>
          </a:p>
          <a:p>
            <a:pPr lvl="1"/>
            <a:r>
              <a:rPr lang="en-US" dirty="0"/>
              <a:t>Learning new things</a:t>
            </a:r>
          </a:p>
        </p:txBody>
      </p:sp>
    </p:spTree>
    <p:extLst>
      <p:ext uri="{BB962C8B-B14F-4D97-AF65-F5344CB8AC3E}">
        <p14:creationId xmlns:p14="http://schemas.microsoft.com/office/powerpoint/2010/main" val="234178549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UI Components: Layout</a:t>
            </a:r>
          </a:p>
        </p:txBody>
      </p:sp>
      <p:sp>
        <p:nvSpPr>
          <p:cNvPr id="3" name="Content Placeholder 2"/>
          <p:cNvSpPr>
            <a:spLocks noGrp="1"/>
          </p:cNvSpPr>
          <p:nvPr>
            <p:ph sz="half" idx="1"/>
          </p:nvPr>
        </p:nvSpPr>
        <p:spPr/>
        <p:txBody>
          <a:bodyPr/>
          <a:lstStyle/>
          <a:p>
            <a:r>
              <a:rPr lang="en-US" dirty="0"/>
              <a:t>Basic layout techniques:</a:t>
            </a:r>
          </a:p>
          <a:p>
            <a:pPr lvl="1"/>
            <a:r>
              <a:rPr lang="en-US" dirty="0"/>
              <a:t>Linear Layout</a:t>
            </a:r>
          </a:p>
          <a:p>
            <a:pPr lvl="1"/>
            <a:r>
              <a:rPr lang="en-US" dirty="0"/>
              <a:t>Relative Layout</a:t>
            </a:r>
          </a:p>
          <a:p>
            <a:r>
              <a:rPr lang="en-US" dirty="0"/>
              <a:t>The traditional way to make layouts is to nest the basic layout techniques  </a:t>
            </a:r>
          </a:p>
          <a:p>
            <a:r>
              <a:rPr lang="en-US" dirty="0"/>
              <a:t>Modern layouts use Constraint Layout</a:t>
            </a:r>
          </a:p>
        </p:txBody>
      </p:sp>
      <p:pic>
        <p:nvPicPr>
          <p:cNvPr id="7" name="Content Placeholder 6"/>
          <p:cNvPicPr>
            <a:picLocks noGrp="1" noChangeAspect="1"/>
          </p:cNvPicPr>
          <p:nvPr>
            <p:ph sz="half" idx="2"/>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tretch>
            <a:fillRect/>
          </a:stretch>
        </p:blipFill>
        <p:spPr>
          <a:xfrm>
            <a:off x="1155089" y="4900702"/>
            <a:ext cx="2091111" cy="1568333"/>
          </a:xfrm>
        </p:spPr>
      </p:pic>
      <p:sp>
        <p:nvSpPr>
          <p:cNvPr id="5" name="TextBox 4"/>
          <p:cNvSpPr txBox="1"/>
          <p:nvPr/>
        </p:nvSpPr>
        <p:spPr>
          <a:xfrm>
            <a:off x="677334" y="6342077"/>
            <a:ext cx="6476453" cy="253916"/>
          </a:xfrm>
          <a:prstGeom prst="rect">
            <a:avLst/>
          </a:prstGeom>
          <a:noFill/>
        </p:spPr>
        <p:txBody>
          <a:bodyPr wrap="none" rtlCol="0">
            <a:spAutoFit/>
          </a:bodyPr>
          <a:lstStyle/>
          <a:p>
            <a:r>
              <a:rPr lang="en-CA" sz="1050" dirty="0"/>
              <a:t>Image: By </a:t>
            </a:r>
            <a:r>
              <a:rPr lang="en-CA" sz="1050" dirty="0" err="1"/>
              <a:t>BrokenSphere</a:t>
            </a:r>
            <a:r>
              <a:rPr lang="en-CA" sz="1050" dirty="0"/>
              <a:t> - CC BY-SA 3.0, https://commons.wikimedia.org/w/index.php?curid=3773186</a:t>
            </a:r>
            <a:endParaRPr lang="en-US" sz="1050" dirty="0"/>
          </a:p>
        </p:txBody>
      </p:sp>
      <p:sp>
        <p:nvSpPr>
          <p:cNvPr id="10" name="TextBox 9"/>
          <p:cNvSpPr txBox="1"/>
          <p:nvPr/>
        </p:nvSpPr>
        <p:spPr>
          <a:xfrm>
            <a:off x="4861369" y="1791257"/>
            <a:ext cx="4875053" cy="369332"/>
          </a:xfrm>
          <a:prstGeom prst="rect">
            <a:avLst/>
          </a:prstGeom>
          <a:noFill/>
        </p:spPr>
        <p:txBody>
          <a:bodyPr wrap="none" rtlCol="0">
            <a:spAutoFit/>
          </a:bodyPr>
          <a:lstStyle/>
          <a:p>
            <a:r>
              <a:rPr lang="en-US" dirty="0"/>
              <a:t>Complex Layout using Nested Linear Layouts:</a:t>
            </a:r>
          </a:p>
        </p:txBody>
      </p:sp>
      <p:pic>
        <p:nvPicPr>
          <p:cNvPr id="11" name="Picture 10"/>
          <p:cNvPicPr>
            <a:picLocks noChangeAspect="1"/>
          </p:cNvPicPr>
          <p:nvPr/>
        </p:nvPicPr>
        <p:blipFill>
          <a:blip r:embed="rId5"/>
          <a:stretch>
            <a:fillRect/>
          </a:stretch>
        </p:blipFill>
        <p:spPr>
          <a:xfrm>
            <a:off x="4861369" y="2160589"/>
            <a:ext cx="6398009" cy="4181488"/>
          </a:xfrm>
          <a:prstGeom prst="rect">
            <a:avLst/>
          </a:prstGeom>
        </p:spPr>
      </p:pic>
    </p:spTree>
    <p:extLst>
      <p:ext uri="{BB962C8B-B14F-4D97-AF65-F5344CB8AC3E}">
        <p14:creationId xmlns:p14="http://schemas.microsoft.com/office/powerpoint/2010/main" val="129158521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UI Components: Constraint Layout Example</a:t>
            </a:r>
          </a:p>
        </p:txBody>
      </p:sp>
      <p:sp>
        <p:nvSpPr>
          <p:cNvPr id="3" name="Content Placeholder 2"/>
          <p:cNvSpPr>
            <a:spLocks noGrp="1"/>
          </p:cNvSpPr>
          <p:nvPr>
            <p:ph sz="half" idx="1"/>
          </p:nvPr>
        </p:nvSpPr>
        <p:spPr/>
        <p:txBody>
          <a:bodyPr/>
          <a:lstStyle/>
          <a:p>
            <a:r>
              <a:rPr lang="en-US" dirty="0"/>
              <a:t>Constraint Layouts make it easy to plop widgets onto a screen.</a:t>
            </a:r>
          </a:p>
          <a:p>
            <a:r>
              <a:rPr lang="en-US" dirty="0"/>
              <a:t>Be sure to pay attention to the linter errors and warnings to ensure the layout works at run time.</a:t>
            </a:r>
          </a:p>
        </p:txBody>
      </p:sp>
      <p:pic>
        <p:nvPicPr>
          <p:cNvPr id="5" name="Picture 4"/>
          <p:cNvPicPr>
            <a:picLocks noChangeAspect="1"/>
          </p:cNvPicPr>
          <p:nvPr/>
        </p:nvPicPr>
        <p:blipFill>
          <a:blip r:embed="rId2"/>
          <a:stretch>
            <a:fillRect/>
          </a:stretch>
        </p:blipFill>
        <p:spPr>
          <a:xfrm>
            <a:off x="5853248" y="1930400"/>
            <a:ext cx="2638310" cy="4655279"/>
          </a:xfrm>
          <a:prstGeom prst="rect">
            <a:avLst/>
          </a:prstGeom>
        </p:spPr>
      </p:pic>
      <p:pic>
        <p:nvPicPr>
          <p:cNvPr id="6" name="Picture 5"/>
          <p:cNvPicPr>
            <a:picLocks noChangeAspect="1"/>
          </p:cNvPicPr>
          <p:nvPr/>
        </p:nvPicPr>
        <p:blipFill>
          <a:blip r:embed="rId3"/>
          <a:stretch>
            <a:fillRect/>
          </a:stretch>
        </p:blipFill>
        <p:spPr>
          <a:xfrm>
            <a:off x="1669213" y="4945986"/>
            <a:ext cx="2200275" cy="1095375"/>
          </a:xfrm>
          <a:prstGeom prst="rect">
            <a:avLst/>
          </a:prstGeom>
        </p:spPr>
      </p:pic>
    </p:spTree>
    <p:extLst>
      <p:ext uri="{BB962C8B-B14F-4D97-AF65-F5344CB8AC3E}">
        <p14:creationId xmlns:p14="http://schemas.microsoft.com/office/powerpoint/2010/main" val="13338422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UI Components: Events</a:t>
            </a:r>
          </a:p>
        </p:txBody>
      </p:sp>
      <p:sp>
        <p:nvSpPr>
          <p:cNvPr id="3" name="Content Placeholder 2"/>
          <p:cNvSpPr>
            <a:spLocks noGrp="1"/>
          </p:cNvSpPr>
          <p:nvPr>
            <p:ph sz="half" idx="1"/>
          </p:nvPr>
        </p:nvSpPr>
        <p:spPr/>
        <p:txBody>
          <a:bodyPr/>
          <a:lstStyle/>
          <a:p>
            <a:r>
              <a:rPr lang="en-US" dirty="0"/>
              <a:t>Widgets have input events:</a:t>
            </a:r>
          </a:p>
          <a:p>
            <a:pPr lvl="1"/>
            <a:r>
              <a:rPr lang="en-US" dirty="0" err="1"/>
              <a:t>OnClick</a:t>
            </a:r>
            <a:endParaRPr lang="en-US" dirty="0"/>
          </a:p>
          <a:p>
            <a:pPr lvl="1"/>
            <a:r>
              <a:rPr lang="en-US" dirty="0" err="1"/>
              <a:t>OnLongClick</a:t>
            </a:r>
            <a:endParaRPr lang="en-US" dirty="0"/>
          </a:p>
          <a:p>
            <a:pPr lvl="1"/>
            <a:r>
              <a:rPr lang="en-US" dirty="0" err="1"/>
              <a:t>OnFocusChange</a:t>
            </a:r>
            <a:endParaRPr lang="en-US" dirty="0"/>
          </a:p>
          <a:p>
            <a:pPr lvl="1"/>
            <a:r>
              <a:rPr lang="en-US" dirty="0" err="1"/>
              <a:t>onKey</a:t>
            </a:r>
            <a:endParaRPr lang="en-US" dirty="0"/>
          </a:p>
          <a:p>
            <a:pPr lvl="1"/>
            <a:r>
              <a:rPr lang="en-US" dirty="0" err="1"/>
              <a:t>onTouch</a:t>
            </a:r>
            <a:endParaRPr lang="en-US" dirty="0"/>
          </a:p>
          <a:p>
            <a:pPr lvl="1"/>
            <a:r>
              <a:rPr lang="en-US" dirty="0" err="1"/>
              <a:t>onItemClick</a:t>
            </a:r>
            <a:endParaRPr lang="en-US" dirty="0"/>
          </a:p>
          <a:p>
            <a:pPr lvl="1"/>
            <a:r>
              <a:rPr lang="en-US" dirty="0"/>
              <a:t>…</a:t>
            </a:r>
          </a:p>
          <a:p>
            <a:r>
              <a:rPr lang="en-US" dirty="0"/>
              <a:t>Event Listeners need to be bound / registered to widgets.</a:t>
            </a:r>
          </a:p>
          <a:p>
            <a:pPr lvl="1"/>
            <a:endParaRPr lang="en-US" dirty="0"/>
          </a:p>
        </p:txBody>
      </p:sp>
      <p:sp>
        <p:nvSpPr>
          <p:cNvPr id="6" name="TextBox 5"/>
          <p:cNvSpPr txBox="1"/>
          <p:nvPr/>
        </p:nvSpPr>
        <p:spPr>
          <a:xfrm>
            <a:off x="677334" y="6271550"/>
            <a:ext cx="7959230" cy="276999"/>
          </a:xfrm>
          <a:prstGeom prst="rect">
            <a:avLst/>
          </a:prstGeom>
          <a:noFill/>
        </p:spPr>
        <p:txBody>
          <a:bodyPr wrap="none" rtlCol="0">
            <a:spAutoFit/>
          </a:bodyPr>
          <a:lstStyle/>
          <a:p>
            <a:r>
              <a:rPr lang="en-US" sz="1200" dirty="0"/>
              <a:t>Image Source: </a:t>
            </a:r>
            <a:r>
              <a:rPr lang="en-US" sz="1200" dirty="0">
                <a:hlinkClick r:id="rId3"/>
              </a:rPr>
              <a:t>https://s-media-cache-ak0.pinimg.com/736x/89/9b/83/899b8365ef3af7177531855353f629bd.jpg</a:t>
            </a:r>
            <a:r>
              <a:rPr lang="en-US" sz="1200" dirty="0"/>
              <a:t> </a:t>
            </a:r>
          </a:p>
        </p:txBody>
      </p:sp>
      <p:pic>
        <p:nvPicPr>
          <p:cNvPr id="4098" name="Picture 2" descr="https://s-media-cache-ak0.pinimg.com/736x/89/9b/83/899b8365ef3af7177531855353f629bd.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51834" y="2362662"/>
            <a:ext cx="4762500" cy="3476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847914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UI Components: Binding to, Ye </a:t>
            </a:r>
            <a:r>
              <a:rPr lang="en-US" dirty="0" err="1"/>
              <a:t>Olde</a:t>
            </a:r>
            <a:r>
              <a:rPr lang="en-US" dirty="0"/>
              <a:t> way</a:t>
            </a:r>
          </a:p>
        </p:txBody>
      </p:sp>
      <p:sp>
        <p:nvSpPr>
          <p:cNvPr id="3" name="Content Placeholder 2"/>
          <p:cNvSpPr>
            <a:spLocks noGrp="1"/>
          </p:cNvSpPr>
          <p:nvPr>
            <p:ph sz="half" idx="1"/>
          </p:nvPr>
        </p:nvSpPr>
        <p:spPr/>
        <p:txBody>
          <a:bodyPr/>
          <a:lstStyle/>
          <a:p>
            <a:r>
              <a:rPr lang="en-US" dirty="0"/>
              <a:t>View binding typically done in </a:t>
            </a:r>
            <a:r>
              <a:rPr lang="en-US" dirty="0" err="1"/>
              <a:t>onCreate</a:t>
            </a:r>
            <a:r>
              <a:rPr lang="en-US" dirty="0"/>
              <a:t> lifecycle method.</a:t>
            </a:r>
          </a:p>
          <a:p>
            <a:r>
              <a:rPr lang="en-US" dirty="0"/>
              <a:t>Input Event listeners also bound at this time too.</a:t>
            </a:r>
          </a:p>
          <a:p>
            <a:r>
              <a:rPr lang="en-US" dirty="0" err="1"/>
              <a:t>findViewById</a:t>
            </a:r>
            <a:r>
              <a:rPr lang="en-US" dirty="0"/>
              <a:t>()</a:t>
            </a:r>
          </a:p>
          <a:p>
            <a:pPr lvl="1"/>
            <a:r>
              <a:rPr lang="en-US" dirty="0"/>
              <a:t>Slow at run-time</a:t>
            </a:r>
          </a:p>
          <a:p>
            <a:pPr lvl="1"/>
            <a:r>
              <a:rPr lang="en-US" dirty="0"/>
              <a:t>Error-prone: </a:t>
            </a:r>
            <a:r>
              <a:rPr lang="en-US" dirty="0" err="1"/>
              <a:t>ClassCastExceptions</a:t>
            </a:r>
            <a:endParaRPr lang="en-US" dirty="0"/>
          </a:p>
        </p:txBody>
      </p:sp>
      <p:sp>
        <p:nvSpPr>
          <p:cNvPr id="5" name="Rectangle 1"/>
          <p:cNvSpPr>
            <a:spLocks noChangeArrowheads="1"/>
          </p:cNvSpPr>
          <p:nvPr/>
        </p:nvSpPr>
        <p:spPr bwMode="auto">
          <a:xfrm>
            <a:off x="5082361" y="2160589"/>
            <a:ext cx="7109639" cy="861774"/>
          </a:xfrm>
          <a:prstGeom prst="rect">
            <a:avLst/>
          </a:prstGeom>
          <a:ln/>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2">
            <a:schemeClr val="accent2"/>
          </a:lnRef>
          <a:fillRef idx="1">
            <a:schemeClr val="lt1"/>
          </a:fillRef>
          <a:effectRef idx="0">
            <a:schemeClr val="accent2"/>
          </a:effectRef>
          <a:fontRef idx="minor">
            <a:schemeClr val="dk1"/>
          </a:fontRef>
        </p:style>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TextView</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nickname = (</a:t>
            </a:r>
            <a:r>
              <a:rPr kumimoji="0" lang="en-US" altLang="en-US" sz="10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TextView</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findViewById</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R.id.</a:t>
            </a:r>
            <a:r>
              <a:rPr kumimoji="0" lang="en-US" altLang="en-US" sz="1000" b="1" i="1" u="none" strike="noStrike" cap="none" normalizeH="0" baseline="0" dirty="0" err="1">
                <a:ln>
                  <a:noFill/>
                </a:ln>
                <a:solidFill>
                  <a:srgbClr val="660E7A"/>
                </a:solidFill>
                <a:effectLst/>
                <a:latin typeface="Courier New" panose="02070309020205020404" pitchFamily="49" charset="0"/>
                <a:cs typeface="Courier New" panose="02070309020205020404" pitchFamily="49" charset="0"/>
              </a:rPr>
              <a:t>eifrNickname</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TextView</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0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friendlydistance</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10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TextView</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findViewById</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R.id.</a:t>
            </a:r>
            <a:r>
              <a:rPr kumimoji="0" lang="en-US" altLang="en-US" sz="1000" b="1" i="1" u="none" strike="noStrike" cap="none" normalizeH="0" baseline="0" dirty="0" err="1">
                <a:ln>
                  <a:noFill/>
                </a:ln>
                <a:solidFill>
                  <a:srgbClr val="660E7A"/>
                </a:solidFill>
                <a:effectLst/>
                <a:latin typeface="Courier New" panose="02070309020205020404" pitchFamily="49" charset="0"/>
                <a:cs typeface="Courier New" panose="02070309020205020404" pitchFamily="49" charset="0"/>
              </a:rPr>
              <a:t>eifrFriendlyDist</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TagCloudLinkView</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0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talktopics</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10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TagCloudLinkView</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findViewById</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R.id.</a:t>
            </a:r>
            <a:r>
              <a:rPr kumimoji="0" lang="en-US" altLang="en-US" sz="1000" b="1" i="1" u="none" strike="noStrike" cap="none" normalizeH="0" baseline="0" dirty="0" err="1">
                <a:ln>
                  <a:noFill/>
                </a:ln>
                <a:solidFill>
                  <a:srgbClr val="660E7A"/>
                </a:solidFill>
                <a:effectLst/>
                <a:latin typeface="Courier New" panose="02070309020205020404" pitchFamily="49" charset="0"/>
                <a:cs typeface="Courier New" panose="02070309020205020404" pitchFamily="49" charset="0"/>
              </a:rPr>
              <a:t>eifr_talkabout_taglist</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ImageView</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0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userImage</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10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ImageView</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findViewById</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R.id.</a:t>
            </a:r>
            <a:r>
              <a:rPr kumimoji="0" lang="en-US" altLang="en-US" sz="1000" b="1" i="1" u="none" strike="noStrike" cap="none" normalizeH="0" baseline="0" dirty="0" err="1">
                <a:ln>
                  <a:noFill/>
                </a:ln>
                <a:solidFill>
                  <a:srgbClr val="660E7A"/>
                </a:solidFill>
                <a:effectLst/>
                <a:latin typeface="Courier New" panose="02070309020205020404" pitchFamily="49" charset="0"/>
                <a:cs typeface="Courier New" panose="02070309020205020404" pitchFamily="49" charset="0"/>
              </a:rPr>
              <a:t>eifrUserImageView</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ImageView</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0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mapImage</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10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ImageView</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findViewById</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R.id.</a:t>
            </a:r>
            <a:r>
              <a:rPr kumimoji="0" lang="en-US" altLang="en-US" sz="1000" b="1" i="1" u="none" strike="noStrike" cap="none" normalizeH="0" baseline="0" dirty="0" err="1">
                <a:ln>
                  <a:noFill/>
                </a:ln>
                <a:solidFill>
                  <a:srgbClr val="660E7A"/>
                </a:solidFill>
                <a:effectLst/>
                <a:latin typeface="Courier New" panose="02070309020205020404" pitchFamily="49" charset="0"/>
                <a:cs typeface="Courier New" panose="02070309020205020404" pitchFamily="49" charset="0"/>
              </a:rPr>
              <a:t>eifrMapFragmentImageView</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sp>
        <p:nvSpPr>
          <p:cNvPr id="6" name="Rectangle 2"/>
          <p:cNvSpPr>
            <a:spLocks noChangeArrowheads="1"/>
          </p:cNvSpPr>
          <p:nvPr/>
        </p:nvSpPr>
        <p:spPr bwMode="auto">
          <a:xfrm>
            <a:off x="5313193" y="3252552"/>
            <a:ext cx="6647974" cy="2092881"/>
          </a:xfrm>
          <a:prstGeom prst="rect">
            <a:avLst/>
          </a:prstGeom>
          <a:ln/>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2">
            <a:schemeClr val="accent2"/>
          </a:lnRef>
          <a:fillRef idx="1">
            <a:schemeClr val="lt1"/>
          </a:fillRef>
          <a:effectRef idx="0">
            <a:schemeClr val="accent2"/>
          </a:effectRef>
          <a:fontRef idx="minor">
            <a:schemeClr val="dk1"/>
          </a:fontRef>
        </p:style>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questionView.setOnItemClickListener</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new </a:t>
            </a:r>
            <a:r>
              <a:rPr kumimoji="0" lang="en-US" altLang="en-US" sz="10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AdapterView.OnItemClickListener</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000" b="0" i="0" u="none" strike="noStrike" cap="none" normalizeH="0" baseline="0" dirty="0">
                <a:ln>
                  <a:noFill/>
                </a:ln>
                <a:solidFill>
                  <a:srgbClr val="808000"/>
                </a:solidFill>
                <a:effectLst/>
                <a:latin typeface="Courier New" panose="02070309020205020404" pitchFamily="49" charset="0"/>
                <a:cs typeface="Courier New" panose="02070309020205020404" pitchFamily="49" charset="0"/>
              </a:rPr>
              <a:t>@Override</a:t>
            </a:r>
            <a:br>
              <a:rPr kumimoji="0" lang="en-US" altLang="en-US" sz="1000" b="0" i="0" u="none" strike="noStrike" cap="none" normalizeH="0" baseline="0" dirty="0">
                <a:ln>
                  <a:noFill/>
                </a:ln>
                <a:solidFill>
                  <a:srgbClr val="808000"/>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a:ln>
                  <a:noFill/>
                </a:ln>
                <a:solidFill>
                  <a:srgbClr val="808000"/>
                </a:solidFill>
                <a:effectLst/>
                <a:latin typeface="Courier New" panose="02070309020205020404" pitchFamily="49" charset="0"/>
                <a:cs typeface="Courier New" panose="02070309020205020404" pitchFamily="49" charset="0"/>
              </a:rPr>
              <a:t>    </a:t>
            </a:r>
            <a:r>
              <a:rPr kumimoji="0" lang="en-US" altLang="en-US" sz="10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public void </a:t>
            </a:r>
            <a:r>
              <a:rPr kumimoji="0" lang="en-US" altLang="en-US" sz="10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onItemClick</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AdapterView</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&lt;?&gt; parent, View </a:t>
            </a:r>
            <a:r>
              <a:rPr kumimoji="0" lang="en-US" altLang="en-US" sz="10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view</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000" b="1" i="0" u="none" strike="noStrike" cap="none" normalizeH="0" baseline="0" dirty="0" err="1">
                <a:ln>
                  <a:noFill/>
                </a:ln>
                <a:solidFill>
                  <a:srgbClr val="000080"/>
                </a:solidFill>
                <a:effectLst/>
                <a:latin typeface="Courier New" panose="02070309020205020404" pitchFamily="49" charset="0"/>
                <a:cs typeface="Courier New" panose="02070309020205020404" pitchFamily="49" charset="0"/>
              </a:rPr>
              <a:t>int</a:t>
            </a:r>
            <a:r>
              <a:rPr kumimoji="0" lang="en-US" altLang="en-US" sz="10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 </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position, </a:t>
            </a:r>
            <a:r>
              <a:rPr kumimoji="0" lang="en-US" altLang="en-US" sz="10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long </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id) {</a:t>
            </a: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0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run off to the question view if you tap an item</a:t>
            </a:r>
            <a:br>
              <a:rPr kumimoji="0" lang="en-US" altLang="en-US" sz="10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10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a:t>
            </a:r>
            <a:r>
              <a:rPr kumimoji="0" lang="en-US" altLang="en-US" sz="10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final </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Question </a:t>
            </a:r>
            <a:r>
              <a:rPr kumimoji="0" lang="en-US" altLang="en-US" sz="10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question</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10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qla.getItem</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(position);</a:t>
            </a: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UUID </a:t>
            </a:r>
            <a:r>
              <a:rPr kumimoji="0" lang="en-US" altLang="en-US" sz="10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qId</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10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question.getId</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Intent </a:t>
            </a:r>
            <a:r>
              <a:rPr kumimoji="0" lang="en-US" altLang="en-US" sz="10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intent</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10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new </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Intent(</a:t>
            </a:r>
            <a:r>
              <a:rPr kumimoji="0" lang="en-US" altLang="en-US" sz="10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getApplicationContext</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0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QuestionActivity.</a:t>
            </a:r>
            <a:r>
              <a:rPr kumimoji="0" lang="en-US" altLang="en-US" sz="1000" b="1" i="0" u="none" strike="noStrike" cap="none" normalizeH="0" baseline="0" dirty="0" err="1">
                <a:ln>
                  <a:noFill/>
                </a:ln>
                <a:solidFill>
                  <a:srgbClr val="000080"/>
                </a:solidFill>
                <a:effectLst/>
                <a:latin typeface="Courier New" panose="02070309020205020404" pitchFamily="49" charset="0"/>
                <a:cs typeface="Courier New" panose="02070309020205020404" pitchFamily="49" charset="0"/>
              </a:rPr>
              <a:t>class</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0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intent.putExtra</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"QUESTION_UUID"</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0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qId.toString</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0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startActivity</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(intent);</a:t>
            </a: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84153263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UI Components: Binding to, using </a:t>
            </a:r>
            <a:r>
              <a:rPr lang="en-US" dirty="0" err="1"/>
              <a:t>Butterknife</a:t>
            </a:r>
            <a:endParaRPr lang="en-US" dirty="0"/>
          </a:p>
        </p:txBody>
      </p:sp>
      <p:sp>
        <p:nvSpPr>
          <p:cNvPr id="3" name="Content Placeholder 2"/>
          <p:cNvSpPr>
            <a:spLocks noGrp="1"/>
          </p:cNvSpPr>
          <p:nvPr>
            <p:ph sz="half" idx="1"/>
          </p:nvPr>
        </p:nvSpPr>
        <p:spPr/>
        <p:txBody>
          <a:bodyPr/>
          <a:lstStyle/>
          <a:p>
            <a:r>
              <a:rPr lang="en-US" dirty="0"/>
              <a:t>Commonly used library to bind views to instance variables.</a:t>
            </a:r>
          </a:p>
          <a:p>
            <a:r>
              <a:rPr lang="en-US" dirty="0"/>
              <a:t>Lets you easily bind listeners to views.</a:t>
            </a:r>
          </a:p>
          <a:p>
            <a:endParaRPr lang="en-US" dirty="0"/>
          </a:p>
        </p:txBody>
      </p:sp>
      <p:sp>
        <p:nvSpPr>
          <p:cNvPr id="5" name="Rectangle 1"/>
          <p:cNvSpPr>
            <a:spLocks noChangeArrowheads="1"/>
          </p:cNvSpPr>
          <p:nvPr/>
        </p:nvSpPr>
        <p:spPr bwMode="auto">
          <a:xfrm>
            <a:off x="5297497" y="2160589"/>
            <a:ext cx="3768980" cy="1061829"/>
          </a:xfrm>
          <a:prstGeom prst="rect">
            <a:avLst/>
          </a:prstGeom>
          <a:ln/>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2">
            <a:schemeClr val="accent2"/>
          </a:lnRef>
          <a:fillRef idx="1">
            <a:schemeClr val="lt1"/>
          </a:fillRef>
          <a:effectRef idx="0">
            <a:schemeClr val="accent2"/>
          </a:effectRef>
          <a:fontRef idx="minor">
            <a:schemeClr val="dk1"/>
          </a:fontRef>
        </p:style>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a:ln>
                  <a:noFill/>
                </a:ln>
                <a:solidFill>
                  <a:srgbClr val="808000"/>
                </a:solidFill>
                <a:effectLst/>
                <a:latin typeface="Courier New" panose="02070309020205020404" pitchFamily="49" charset="0"/>
                <a:cs typeface="Courier New" panose="02070309020205020404" pitchFamily="49" charset="0"/>
              </a:rPr>
              <a:t>@Override</a:t>
            </a:r>
            <a:br>
              <a:rPr kumimoji="0" lang="en-US" altLang="en-US" sz="900" b="0" i="0" u="none" strike="noStrike" cap="none" normalizeH="0" baseline="0" dirty="0">
                <a:ln>
                  <a:noFill/>
                </a:ln>
                <a:solidFill>
                  <a:srgbClr val="80800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protected void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onCreate</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(Bundle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savedInstanceState</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err="1">
                <a:ln>
                  <a:noFill/>
                </a:ln>
                <a:solidFill>
                  <a:srgbClr val="000080"/>
                </a:solidFill>
                <a:effectLst/>
                <a:latin typeface="Courier New" panose="02070309020205020404" pitchFamily="49" charset="0"/>
                <a:cs typeface="Courier New" panose="02070309020205020404" pitchFamily="49" charset="0"/>
              </a:rPr>
              <a:t>super</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.onCreate</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savedInstanceState</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setContentView</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R.layout.</a:t>
            </a:r>
            <a:r>
              <a:rPr kumimoji="0" lang="en-US" altLang="en-US" sz="900" b="1" i="1" u="none" strike="noStrike" cap="none" normalizeH="0" baseline="0" dirty="0" err="1">
                <a:ln>
                  <a:noFill/>
                </a:ln>
                <a:solidFill>
                  <a:srgbClr val="660E7A"/>
                </a:solidFill>
                <a:effectLst/>
                <a:latin typeface="Courier New" panose="02070309020205020404" pitchFamily="49" charset="0"/>
                <a:cs typeface="Courier New" panose="02070309020205020404" pitchFamily="49" charset="0"/>
              </a:rPr>
              <a:t>activity_main</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ButterKnife.</a:t>
            </a:r>
            <a:r>
              <a:rPr kumimoji="0" lang="en-US" altLang="en-US" sz="900" b="0" i="1"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bind</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this</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endParaRPr kumimoji="0" lang="en-US" altLang="en-US" b="0" i="0" u="none" strike="noStrike" cap="none" normalizeH="0" baseline="0" dirty="0">
              <a:ln>
                <a:noFill/>
              </a:ln>
              <a:solidFill>
                <a:schemeClr val="tx1"/>
              </a:solidFill>
              <a:effectLst/>
              <a:latin typeface="Arial" panose="020B0604020202020204" pitchFamily="34" charset="0"/>
            </a:endParaRPr>
          </a:p>
        </p:txBody>
      </p:sp>
      <p:sp>
        <p:nvSpPr>
          <p:cNvPr id="6" name="Rectangle 2"/>
          <p:cNvSpPr>
            <a:spLocks noChangeArrowheads="1"/>
          </p:cNvSpPr>
          <p:nvPr/>
        </p:nvSpPr>
        <p:spPr bwMode="auto">
          <a:xfrm>
            <a:off x="5711071" y="3454644"/>
            <a:ext cx="2941831" cy="646331"/>
          </a:xfrm>
          <a:prstGeom prst="rect">
            <a:avLst/>
          </a:prstGeom>
          <a:ln/>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2">
            <a:schemeClr val="accent2"/>
          </a:lnRef>
          <a:fillRef idx="1">
            <a:schemeClr val="lt1"/>
          </a:fillRef>
          <a:effectRef idx="0">
            <a:schemeClr val="accent2"/>
          </a:effectRef>
          <a:fontRef idx="minor">
            <a:schemeClr val="dk1"/>
          </a:fontRef>
        </p:style>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a:ln>
                  <a:noFill/>
                </a:ln>
                <a:solidFill>
                  <a:srgbClr val="808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err="1">
                <a:ln>
                  <a:noFill/>
                </a:ln>
                <a:solidFill>
                  <a:srgbClr val="808000"/>
                </a:solidFill>
                <a:effectLst/>
                <a:latin typeface="Courier New" panose="02070309020205020404" pitchFamily="49" charset="0"/>
                <a:cs typeface="Courier New" panose="02070309020205020404" pitchFamily="49" charset="0"/>
              </a:rPr>
              <a:t>BindView</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R.id.</a:t>
            </a:r>
            <a:r>
              <a:rPr kumimoji="0" lang="en-US" altLang="en-US" sz="900" b="1" i="1" u="none" strike="noStrike" cap="none" normalizeH="0" baseline="0" dirty="0" err="1">
                <a:ln>
                  <a:noFill/>
                </a:ln>
                <a:solidFill>
                  <a:srgbClr val="660E7A"/>
                </a:solidFill>
                <a:effectLst/>
                <a:latin typeface="Courier New" panose="02070309020205020404" pitchFamily="49" charset="0"/>
                <a:cs typeface="Courier New" panose="02070309020205020404" pitchFamily="49" charset="0"/>
              </a:rPr>
              <a:t>lv_todoList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ListView</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err="1">
                <a:ln>
                  <a:noFill/>
                </a:ln>
                <a:solidFill>
                  <a:srgbClr val="660E7A"/>
                </a:solidFill>
                <a:effectLst/>
                <a:latin typeface="Courier New" panose="02070309020205020404" pitchFamily="49" charset="0"/>
                <a:cs typeface="Courier New" panose="02070309020205020404" pitchFamily="49" charset="0"/>
              </a:rPr>
              <a:t>todoListView</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TodoItemListAdapter</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err="1">
                <a:ln>
                  <a:noFill/>
                </a:ln>
                <a:solidFill>
                  <a:srgbClr val="660E7A"/>
                </a:solidFill>
                <a:effectLst/>
                <a:latin typeface="Courier New" panose="02070309020205020404" pitchFamily="49" charset="0"/>
                <a:cs typeface="Courier New" panose="02070309020205020404" pitchFamily="49" charset="0"/>
              </a:rPr>
              <a:t>todoItemListAdapter</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endParaRPr kumimoji="0" lang="en-US" altLang="en-US" b="0" i="0" u="none" strike="noStrike" cap="none" normalizeH="0" baseline="0" dirty="0">
              <a:ln>
                <a:noFill/>
              </a:ln>
              <a:solidFill>
                <a:schemeClr val="tx1"/>
              </a:solidFill>
              <a:effectLst/>
              <a:latin typeface="Arial" panose="020B0604020202020204" pitchFamily="34" charset="0"/>
            </a:endParaRPr>
          </a:p>
        </p:txBody>
      </p:sp>
      <p:sp>
        <p:nvSpPr>
          <p:cNvPr id="7" name="Rectangle 3"/>
          <p:cNvSpPr>
            <a:spLocks noChangeArrowheads="1"/>
          </p:cNvSpPr>
          <p:nvPr/>
        </p:nvSpPr>
        <p:spPr bwMode="auto">
          <a:xfrm>
            <a:off x="4056771" y="4331164"/>
            <a:ext cx="6250429" cy="923330"/>
          </a:xfrm>
          <a:prstGeom prst="rect">
            <a:avLst/>
          </a:prstGeom>
          <a:ln/>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2">
            <a:schemeClr val="accent2"/>
          </a:lnRef>
          <a:fillRef idx="1">
            <a:schemeClr val="lt1"/>
          </a:fillRef>
          <a:effectRef idx="0">
            <a:schemeClr val="accent2"/>
          </a:effectRef>
          <a:fontRef idx="minor">
            <a:schemeClr val="dk1"/>
          </a:fontRef>
        </p:style>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a:ln>
                  <a:noFill/>
                </a:ln>
                <a:solidFill>
                  <a:srgbClr val="808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err="1">
                <a:ln>
                  <a:noFill/>
                </a:ln>
                <a:solidFill>
                  <a:srgbClr val="808000"/>
                </a:solidFill>
                <a:effectLst/>
                <a:latin typeface="Courier New" panose="02070309020205020404" pitchFamily="49" charset="0"/>
                <a:cs typeface="Courier New" panose="02070309020205020404" pitchFamily="49" charset="0"/>
              </a:rPr>
              <a:t>OnItemClick</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R.id.</a:t>
            </a:r>
            <a:r>
              <a:rPr kumimoji="0" lang="en-US" altLang="en-US" sz="900" b="1" i="1" u="none" strike="noStrike" cap="none" normalizeH="0" baseline="0" dirty="0" err="1">
                <a:ln>
                  <a:noFill/>
                </a:ln>
                <a:solidFill>
                  <a:srgbClr val="660E7A"/>
                </a:solidFill>
                <a:effectLst/>
                <a:latin typeface="Courier New" panose="02070309020205020404" pitchFamily="49" charset="0"/>
                <a:cs typeface="Courier New" panose="02070309020205020404" pitchFamily="49" charset="0"/>
              </a:rPr>
              <a:t>lv_todoList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void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onTodoItemClick</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1" i="0" u="none" strike="noStrike" cap="none" normalizeH="0" baseline="0" dirty="0" err="1">
                <a:ln>
                  <a:noFill/>
                </a:ln>
                <a:solidFill>
                  <a:srgbClr val="000080"/>
                </a:solidFill>
                <a:effectLst/>
                <a:latin typeface="Courier New" panose="02070309020205020404" pitchFamily="49" charset="0"/>
                <a:cs typeface="Courier New" panose="02070309020205020404" pitchFamily="49" charset="0"/>
              </a:rPr>
              <a:t>int</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position,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long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id){</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Intent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startEditorIntent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new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Intent(</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this</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EditTodoItemPopupActivity.</a:t>
            </a:r>
            <a:r>
              <a:rPr kumimoji="0" lang="en-US" altLang="en-US" sz="900" b="1" i="0" u="none" strike="noStrike" cap="none" normalizeH="0" baseline="0" dirty="0" err="1">
                <a:ln>
                  <a:noFill/>
                </a:ln>
                <a:solidFill>
                  <a:srgbClr val="000080"/>
                </a:solidFill>
                <a:effectLst/>
                <a:latin typeface="Courier New" panose="02070309020205020404" pitchFamily="49" charset="0"/>
                <a:cs typeface="Courier New" panose="02070309020205020404" pitchFamily="49" charset="0"/>
              </a:rPr>
              <a:t>class</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startEditorIntent.putExtra</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t>
            </a:r>
            <a:r>
              <a:rPr kumimoji="0" lang="en-US" altLang="en-US" sz="900" b="1" i="0" u="none" strike="noStrike" cap="none" normalizeH="0" baseline="0" dirty="0" err="1">
                <a:ln>
                  <a:noFill/>
                </a:ln>
                <a:solidFill>
                  <a:srgbClr val="008000"/>
                </a:solidFill>
                <a:effectLst/>
                <a:latin typeface="Courier New" panose="02070309020205020404" pitchFamily="49" charset="0"/>
                <a:cs typeface="Courier New" panose="02070309020205020404" pitchFamily="49" charset="0"/>
              </a:rPr>
              <a:t>itemid</a:t>
            </a:r>
            <a:r>
              <a:rPr kumimoji="0" lang="en-US" altLang="en-US" sz="9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err="1">
                <a:ln>
                  <a:noFill/>
                </a:ln>
                <a:solidFill>
                  <a:srgbClr val="660E7A"/>
                </a:solidFill>
                <a:effectLst/>
                <a:latin typeface="Courier New" panose="02070309020205020404" pitchFamily="49" charset="0"/>
                <a:cs typeface="Courier New" panose="02070309020205020404" pitchFamily="49" charset="0"/>
              </a:rPr>
              <a:t>todoItemListAdapter</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.getItem</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(position).</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getId</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startActivity</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startEditorIntent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endParaRPr kumimoji="0" lang="en-US" altLang="en-US" b="0" i="0" u="none" strike="noStrike" cap="none" normalizeH="0" baseline="0" dirty="0">
              <a:ln>
                <a:noFill/>
              </a:ln>
              <a:solidFill>
                <a:schemeClr val="tx1"/>
              </a:solidFill>
              <a:effectLst/>
              <a:latin typeface="Arial" panose="020B0604020202020204" pitchFamily="34" charset="0"/>
            </a:endParaRPr>
          </a:p>
        </p:txBody>
      </p:sp>
      <p:pic>
        <p:nvPicPr>
          <p:cNvPr id="9221" name="Picture 5" descr="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3939" y="3637102"/>
            <a:ext cx="2404260" cy="240426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677334" y="6296272"/>
            <a:ext cx="8596668" cy="253916"/>
          </a:xfrm>
          <a:prstGeom prst="rect">
            <a:avLst/>
          </a:prstGeom>
          <a:noFill/>
        </p:spPr>
        <p:txBody>
          <a:bodyPr wrap="square" rtlCol="0">
            <a:spAutoFit/>
          </a:bodyPr>
          <a:lstStyle/>
          <a:p>
            <a:r>
              <a:rPr lang="en-US" sz="1050" dirty="0"/>
              <a:t>Image source: </a:t>
            </a:r>
            <a:r>
              <a:rPr lang="en-US" sz="1050" dirty="0">
                <a:hlinkClick r:id="rId3"/>
              </a:rPr>
              <a:t>https://github.com/JakeWharton/butterknife</a:t>
            </a:r>
            <a:r>
              <a:rPr lang="en-US" sz="1050" dirty="0"/>
              <a:t>  </a:t>
            </a:r>
          </a:p>
        </p:txBody>
      </p:sp>
    </p:spTree>
    <p:extLst>
      <p:ext uri="{BB962C8B-B14F-4D97-AF65-F5344CB8AC3E}">
        <p14:creationId xmlns:p14="http://schemas.microsoft.com/office/powerpoint/2010/main" val="19394737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List Views, List Items, Adapters</a:t>
            </a:r>
          </a:p>
        </p:txBody>
      </p:sp>
      <p:sp>
        <p:nvSpPr>
          <p:cNvPr id="4" name="Content Placeholder 3"/>
          <p:cNvSpPr>
            <a:spLocks noGrp="1"/>
          </p:cNvSpPr>
          <p:nvPr>
            <p:ph sz="half" idx="1"/>
          </p:nvPr>
        </p:nvSpPr>
        <p:spPr>
          <a:xfrm>
            <a:off x="677334" y="2160589"/>
            <a:ext cx="3192301" cy="3880772"/>
          </a:xfrm>
        </p:spPr>
        <p:txBody>
          <a:bodyPr/>
          <a:lstStyle/>
          <a:p>
            <a:r>
              <a:rPr lang="en-US" dirty="0"/>
              <a:t>List Views and Grid Views show data</a:t>
            </a:r>
          </a:p>
          <a:p>
            <a:r>
              <a:rPr lang="en-US" dirty="0"/>
              <a:t>Each item in the view needs to have a layout</a:t>
            </a:r>
          </a:p>
          <a:p>
            <a:r>
              <a:rPr lang="en-US" dirty="0"/>
              <a:t>Adapters translate the data item to be drawn into a view</a:t>
            </a:r>
          </a:p>
          <a:p>
            <a:r>
              <a:rPr lang="en-US" dirty="0"/>
              <a:t>When populating the data store that backs a list/grid view, remember to call </a:t>
            </a:r>
            <a:r>
              <a:rPr lang="en-US" dirty="0" err="1"/>
              <a:t>notifyDatasetChanged</a:t>
            </a:r>
            <a:r>
              <a:rPr lang="en-US" dirty="0"/>
              <a:t>().</a:t>
            </a:r>
          </a:p>
        </p:txBody>
      </p:sp>
      <p:sp>
        <p:nvSpPr>
          <p:cNvPr id="3" name="Rectangle 1"/>
          <p:cNvSpPr>
            <a:spLocks noChangeArrowheads="1"/>
          </p:cNvSpPr>
          <p:nvPr/>
        </p:nvSpPr>
        <p:spPr bwMode="auto">
          <a:xfrm>
            <a:off x="4079491" y="2469759"/>
            <a:ext cx="5570756" cy="3262432"/>
          </a:xfrm>
          <a:prstGeom prst="rect">
            <a:avLst/>
          </a:prstGeom>
          <a:ln/>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2">
            <a:schemeClr val="accent2"/>
          </a:lnRef>
          <a:fillRef idx="1">
            <a:schemeClr val="lt1"/>
          </a:fillRef>
          <a:effectRef idx="0">
            <a:schemeClr val="accent2"/>
          </a:effectRef>
          <a:fontRef idx="minor">
            <a:schemeClr val="dk1"/>
          </a:fontRef>
        </p:style>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808000"/>
                </a:solidFill>
                <a:effectLst/>
                <a:latin typeface="Courier New" panose="02070309020205020404" pitchFamily="49" charset="0"/>
                <a:cs typeface="Courier New" panose="02070309020205020404" pitchFamily="49" charset="0"/>
              </a:rPr>
              <a:t>@Override</a:t>
            </a:r>
            <a:br>
              <a:rPr kumimoji="0" lang="en-US" altLang="en-US" sz="1000" b="0" i="0" u="none" strike="noStrike" cap="none" normalizeH="0" baseline="0" dirty="0">
                <a:ln>
                  <a:noFill/>
                </a:ln>
                <a:solidFill>
                  <a:srgbClr val="808000"/>
                </a:solidFill>
                <a:effectLst/>
                <a:latin typeface="Courier New" panose="02070309020205020404" pitchFamily="49" charset="0"/>
                <a:cs typeface="Courier New" panose="02070309020205020404" pitchFamily="49" charset="0"/>
              </a:rPr>
            </a:br>
            <a:r>
              <a:rPr kumimoji="0" lang="en-US" altLang="en-US" sz="10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public </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View </a:t>
            </a:r>
            <a:r>
              <a:rPr kumimoji="0" lang="en-US" altLang="en-US" sz="10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getView</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00" b="1" i="0" u="none" strike="noStrike" cap="none" normalizeH="0" baseline="0" dirty="0" err="1">
                <a:ln>
                  <a:noFill/>
                </a:ln>
                <a:solidFill>
                  <a:srgbClr val="000080"/>
                </a:solidFill>
                <a:effectLst/>
                <a:latin typeface="Courier New" panose="02070309020205020404" pitchFamily="49" charset="0"/>
                <a:cs typeface="Courier New" panose="02070309020205020404" pitchFamily="49" charset="0"/>
              </a:rPr>
              <a:t>int</a:t>
            </a:r>
            <a:r>
              <a:rPr kumimoji="0" lang="en-US" altLang="en-US" sz="10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 </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position, View </a:t>
            </a:r>
            <a:r>
              <a:rPr kumimoji="0" lang="en-US" altLang="en-US" sz="10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convertView</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0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ViewGroup</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parent){</a:t>
            </a: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0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//Get the data to</a:t>
            </a:r>
            <a:br>
              <a:rPr kumimoji="0" lang="en-US" altLang="en-US" sz="10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10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a:t>
            </a:r>
            <a:r>
              <a:rPr kumimoji="0" lang="en-US" altLang="en-US" sz="10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final </a:t>
            </a:r>
            <a:r>
              <a:rPr kumimoji="0" lang="en-US" altLang="en-US" sz="10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TodoItem</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0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todoItem</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10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getItem</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(position);</a:t>
            </a: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0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//Little bit of magic to get a layout that we can populate.</a:t>
            </a:r>
            <a:br>
              <a:rPr kumimoji="0" lang="en-US" altLang="en-US" sz="10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10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a:t>
            </a:r>
            <a:r>
              <a:rPr kumimoji="0" lang="en-US" altLang="en-US" sz="10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if </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convertView</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10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null</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0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//Layout </a:t>
            </a:r>
            <a:r>
              <a:rPr kumimoji="0" lang="en-US" altLang="en-US" sz="1000" b="0" i="1" u="none" strike="noStrike" cap="none" normalizeH="0" baseline="0" dirty="0" err="1">
                <a:ln>
                  <a:noFill/>
                </a:ln>
                <a:solidFill>
                  <a:srgbClr val="808080"/>
                </a:solidFill>
                <a:effectLst/>
                <a:latin typeface="Courier New" panose="02070309020205020404" pitchFamily="49" charset="0"/>
                <a:cs typeface="Courier New" panose="02070309020205020404" pitchFamily="49" charset="0"/>
              </a:rPr>
              <a:t>inflaters</a:t>
            </a:r>
            <a:r>
              <a:rPr kumimoji="0" lang="en-US" altLang="en-US" sz="10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take the XML layout data and make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000" i="1" dirty="0">
                <a:solidFill>
                  <a:srgbClr val="808080"/>
                </a:solidFill>
                <a:latin typeface="Courier New" panose="02070309020205020404" pitchFamily="49" charset="0"/>
                <a:cs typeface="Courier New" panose="02070309020205020404" pitchFamily="49" charset="0"/>
              </a:rPr>
              <a:t>	</a:t>
            </a:r>
            <a:r>
              <a:rPr kumimoji="0" lang="en-US" altLang="en-US" sz="10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Java Objects that we can manipulate.</a:t>
            </a:r>
            <a:br>
              <a:rPr kumimoji="0" lang="en-US" altLang="en-US" sz="10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1000" b="0"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a:t>
            </a:r>
            <a:r>
              <a:rPr kumimoji="0" lang="en-US" altLang="en-US" sz="10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convertView</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10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LayoutInflater</a:t>
            </a:r>
            <a:endPar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000" dirty="0">
                <a:solidFill>
                  <a:srgbClr val="000000"/>
                </a:solidFill>
                <a:latin typeface="Courier New" panose="02070309020205020404" pitchFamily="49" charset="0"/>
                <a:cs typeface="Courier New" panose="02070309020205020404" pitchFamily="49" charset="0"/>
              </a:rPr>
              <a:t>	</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00" b="0" i="1"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from</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0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getContext</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000" dirty="0">
                <a:solidFill>
                  <a:srgbClr val="000000"/>
                </a:solidFill>
                <a:latin typeface="Courier New" panose="02070309020205020404" pitchFamily="49" charset="0"/>
                <a:cs typeface="Courier New" panose="02070309020205020404" pitchFamily="49" charset="0"/>
              </a:rPr>
              <a:t>	</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.inflate(</a:t>
            </a:r>
            <a:r>
              <a:rPr kumimoji="0" lang="en-US" altLang="en-US" sz="10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R.layout.</a:t>
            </a:r>
            <a:r>
              <a:rPr kumimoji="0" lang="en-US" altLang="en-US" sz="1000" b="1" i="1" u="none" strike="noStrike" cap="none" normalizeH="0" baseline="0" dirty="0" err="1">
                <a:ln>
                  <a:noFill/>
                </a:ln>
                <a:solidFill>
                  <a:srgbClr val="660E7A"/>
                </a:solidFill>
                <a:effectLst/>
                <a:latin typeface="Courier New" panose="02070309020205020404" pitchFamily="49" charset="0"/>
                <a:cs typeface="Courier New" panose="02070309020205020404" pitchFamily="49" charset="0"/>
              </a:rPr>
              <a:t>listitem_todo</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parent, </a:t>
            </a:r>
            <a:r>
              <a:rPr kumimoji="0" lang="en-US" altLang="en-US" sz="10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false</a:t>
            </a: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p>
          <a:p>
            <a:pPr lvl="0" defTabSz="914400" eaLnBrk="0" fontAlgn="base" hangingPunct="0">
              <a:spcBef>
                <a:spcPct val="0"/>
              </a:spcBef>
              <a:spcAft>
                <a:spcPct val="0"/>
              </a:spcAft>
            </a:pPr>
            <a:br>
              <a:rPr kumimoji="0" lang="en-US" altLang="en-US"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lang="en-US" altLang="en-US" sz="900" dirty="0">
                <a:solidFill>
                  <a:srgbClr val="000000"/>
                </a:solidFill>
                <a:latin typeface="Courier New" panose="02070309020205020404" pitchFamily="49" charset="0"/>
                <a:cs typeface="Courier New" panose="02070309020205020404" pitchFamily="49" charset="0"/>
              </a:rPr>
            </a:br>
            <a:r>
              <a:rPr lang="en-US" altLang="en-US" sz="900" dirty="0">
                <a:solidFill>
                  <a:srgbClr val="000000"/>
                </a:solidFill>
                <a:latin typeface="Courier New" panose="02070309020205020404" pitchFamily="49" charset="0"/>
                <a:cs typeface="Courier New" panose="02070309020205020404" pitchFamily="49" charset="0"/>
              </a:rPr>
              <a:t>    </a:t>
            </a:r>
            <a:r>
              <a:rPr lang="en-US" altLang="en-US" sz="900" i="1" dirty="0">
                <a:solidFill>
                  <a:srgbClr val="808080"/>
                </a:solidFill>
                <a:latin typeface="Courier New" panose="02070309020205020404" pitchFamily="49" charset="0"/>
                <a:cs typeface="Courier New" panose="02070309020205020404" pitchFamily="49" charset="0"/>
              </a:rPr>
              <a:t>//Populate views here</a:t>
            </a:r>
            <a:br>
              <a:rPr lang="en-US" altLang="en-US" sz="900" i="1" dirty="0">
                <a:solidFill>
                  <a:srgbClr val="808080"/>
                </a:solidFill>
                <a:latin typeface="Courier New" panose="02070309020205020404" pitchFamily="49" charset="0"/>
                <a:cs typeface="Courier New" panose="02070309020205020404" pitchFamily="49" charset="0"/>
              </a:rPr>
            </a:br>
            <a:r>
              <a:rPr lang="en-US" altLang="en-US" sz="900" i="1" dirty="0">
                <a:solidFill>
                  <a:srgbClr val="808080"/>
                </a:solidFill>
                <a:latin typeface="Courier New" panose="02070309020205020404" pitchFamily="49" charset="0"/>
                <a:cs typeface="Courier New" panose="02070309020205020404" pitchFamily="49" charset="0"/>
              </a:rPr>
              <a:t>    </a:t>
            </a:r>
            <a:r>
              <a:rPr lang="en-US" altLang="en-US" sz="900" b="1" dirty="0">
                <a:solidFill>
                  <a:srgbClr val="000080"/>
                </a:solidFill>
                <a:latin typeface="Courier New" panose="02070309020205020404" pitchFamily="49" charset="0"/>
                <a:cs typeface="Courier New" panose="02070309020205020404" pitchFamily="49" charset="0"/>
              </a:rPr>
              <a:t>return </a:t>
            </a:r>
            <a:r>
              <a:rPr lang="en-US" altLang="en-US" sz="900" dirty="0" err="1">
                <a:solidFill>
                  <a:srgbClr val="000000"/>
                </a:solidFill>
                <a:latin typeface="Courier New" panose="02070309020205020404" pitchFamily="49" charset="0"/>
                <a:cs typeface="Courier New" panose="02070309020205020404" pitchFamily="49" charset="0"/>
              </a:rPr>
              <a:t>convertView</a:t>
            </a:r>
            <a:r>
              <a:rPr lang="en-US" altLang="en-US" sz="900" dirty="0">
                <a:solidFill>
                  <a:srgbClr val="000000"/>
                </a:solidFill>
                <a:latin typeface="Courier New" panose="02070309020205020404" pitchFamily="49" charset="0"/>
                <a:cs typeface="Courier New" panose="02070309020205020404" pitchFamily="49" charset="0"/>
              </a:rPr>
              <a:t>;</a:t>
            </a:r>
            <a:br>
              <a:rPr lang="en-US" altLang="en-US" sz="900" dirty="0">
                <a:solidFill>
                  <a:srgbClr val="000000"/>
                </a:solidFill>
                <a:latin typeface="Courier New" panose="02070309020205020404" pitchFamily="49" charset="0"/>
                <a:cs typeface="Courier New" panose="02070309020205020404" pitchFamily="49" charset="0"/>
              </a:rPr>
            </a:br>
            <a:r>
              <a:rPr lang="en-US" altLang="en-US" sz="900" dirty="0">
                <a:solidFill>
                  <a:srgbClr val="000000"/>
                </a:solidFill>
                <a:latin typeface="Courier New" panose="02070309020205020404" pitchFamily="49" charset="0"/>
                <a:cs typeface="Courier New" panose="02070309020205020404" pitchFamily="49" charset="0"/>
              </a:rPr>
              <a:t>}</a:t>
            </a:r>
            <a:endParaRPr lang="en-US" altLang="en-US" dirty="0">
              <a:solidFill>
                <a:prstClr val="black"/>
              </a:solidFill>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05558161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2"/>
          </a:solidFill>
          <a:ln>
            <a:noFill/>
          </a:ln>
          <a:effectLst/>
        </p:spPr>
      </p:sp>
      <p:grpSp>
        <p:nvGrpSpPr>
          <p:cNvPr id="15" name="Group 14"/>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6" name="Straight Connector 15"/>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8" name="Rectangle 23"/>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25"/>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Rectangle 27"/>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8"/>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9"/>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Isosceles Triangle 24"/>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27" name="Rectangle 26"/>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Straight Connector 28"/>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48300" y="0"/>
            <a:ext cx="1219200" cy="6858000"/>
          </a:xfrm>
          <a:prstGeom prst="line">
            <a:avLst/>
          </a:prstGeom>
          <a:ln w="9525">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31" name="Straight Connector 30"/>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7175" y="3681413"/>
            <a:ext cx="4763558" cy="3176587"/>
          </a:xfrm>
          <a:prstGeom prst="line">
            <a:avLst/>
          </a:prstGeom>
          <a:ln w="9525">
            <a:solidFill>
              <a:schemeClr val="tx1">
                <a:lumMod val="50000"/>
                <a:lumOff val="50000"/>
                <a:alpha val="80000"/>
              </a:schemeClr>
            </a:solidFill>
          </a:ln>
        </p:spPr>
        <p:style>
          <a:lnRef idx="2">
            <a:schemeClr val="accent1"/>
          </a:lnRef>
          <a:fillRef idx="0">
            <a:schemeClr val="accent1"/>
          </a:fillRef>
          <a:effectRef idx="1">
            <a:schemeClr val="accent1"/>
          </a:effectRef>
          <a:fontRef idx="minor">
            <a:schemeClr val="tx1"/>
          </a:fontRef>
        </p:style>
      </p:cxnSp>
      <p:sp>
        <p:nvSpPr>
          <p:cNvPr id="33" name="Rectangle 23"/>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58764"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5" name="Rectangle 25"/>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80730"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7" name="Isosceles Triangle 36"/>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9621"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9" name="Rectangle 27"/>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11788"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1" name="Isosceles Triangle 40"/>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48954"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3" name="Freeform: Shape 42"/>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16287" y="-8467"/>
            <a:ext cx="9175713" cy="6866467"/>
          </a:xfrm>
          <a:custGeom>
            <a:avLst/>
            <a:gdLst>
              <a:gd name="connsiteX0" fmla="*/ 0 w 9175713"/>
              <a:gd name="connsiteY0" fmla="*/ 0 h 6866467"/>
              <a:gd name="connsiteX1" fmla="*/ 1249825 w 9175713"/>
              <a:gd name="connsiteY1" fmla="*/ 0 h 6866467"/>
              <a:gd name="connsiteX2" fmla="*/ 1249825 w 9175713"/>
              <a:gd name="connsiteY2" fmla="*/ 8467 h 6866467"/>
              <a:gd name="connsiteX3" fmla="*/ 9175713 w 9175713"/>
              <a:gd name="connsiteY3" fmla="*/ 8467 h 6866467"/>
              <a:gd name="connsiteX4" fmla="*/ 9175713 w 9175713"/>
              <a:gd name="connsiteY4" fmla="*/ 6866467 h 6866467"/>
              <a:gd name="connsiteX5" fmla="*/ 1249825 w 9175713"/>
              <a:gd name="connsiteY5" fmla="*/ 6866467 h 6866467"/>
              <a:gd name="connsiteX6" fmla="*/ 1109382 w 9175713"/>
              <a:gd name="connsiteY6" fmla="*/ 6866467 h 686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75713" h="6866467">
                <a:moveTo>
                  <a:pt x="0" y="0"/>
                </a:moveTo>
                <a:lnTo>
                  <a:pt x="1249825" y="0"/>
                </a:lnTo>
                <a:lnTo>
                  <a:pt x="1249825" y="8467"/>
                </a:lnTo>
                <a:lnTo>
                  <a:pt x="9175713" y="8467"/>
                </a:lnTo>
                <a:lnTo>
                  <a:pt x="9175713" y="6866467"/>
                </a:lnTo>
                <a:lnTo>
                  <a:pt x="1249825" y="6866467"/>
                </a:lnTo>
                <a:lnTo>
                  <a:pt x="1109382" y="686646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Isosceles Triangle 44"/>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062562" y="3271487"/>
            <a:ext cx="220660" cy="186439"/>
          </a:xfrm>
          <a:prstGeom prs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7"/>
          <p:cNvSpPr>
            <a:spLocks noGrp="1"/>
          </p:cNvSpPr>
          <p:nvPr>
            <p:ph type="title"/>
          </p:nvPr>
        </p:nvSpPr>
        <p:spPr>
          <a:xfrm>
            <a:off x="4419136" y="1020871"/>
            <a:ext cx="6960759" cy="2849671"/>
          </a:xfrm>
        </p:spPr>
        <p:txBody>
          <a:bodyPr vert="horz" lIns="91440" tIns="45720" rIns="91440" bIns="45720" rtlCol="0" anchor="b">
            <a:normAutofit/>
          </a:bodyPr>
          <a:lstStyle/>
          <a:p>
            <a:r>
              <a:rPr lang="en-US" sz="6000">
                <a:solidFill>
                  <a:srgbClr val="FFFFFF"/>
                </a:solidFill>
              </a:rPr>
              <a:t>AsyncTasks &amp; Threading</a:t>
            </a:r>
          </a:p>
        </p:txBody>
      </p:sp>
      <p:sp>
        <p:nvSpPr>
          <p:cNvPr id="9" name="Text Placeholder 8"/>
          <p:cNvSpPr>
            <a:spLocks noGrp="1"/>
          </p:cNvSpPr>
          <p:nvPr>
            <p:ph type="body" idx="1"/>
          </p:nvPr>
        </p:nvSpPr>
        <p:spPr>
          <a:xfrm>
            <a:off x="4548104" y="3962088"/>
            <a:ext cx="6112077" cy="1186108"/>
          </a:xfrm>
        </p:spPr>
        <p:txBody>
          <a:bodyPr vert="horz" lIns="91440" tIns="45720" rIns="91440" bIns="45720" rtlCol="0" anchor="t">
            <a:normAutofit/>
          </a:bodyPr>
          <a:lstStyle/>
          <a:p>
            <a:endParaRPr lang="en-US" sz="1800">
              <a:solidFill>
                <a:srgbClr val="FFFFFF">
                  <a:alpha val="70000"/>
                </a:srgbClr>
              </a:solidFill>
            </a:endParaRPr>
          </a:p>
        </p:txBody>
      </p:sp>
    </p:spTree>
    <p:extLst>
      <p:ext uri="{BB962C8B-B14F-4D97-AF65-F5344CB8AC3E}">
        <p14:creationId xmlns:p14="http://schemas.microsoft.com/office/powerpoint/2010/main" val="3390177965"/>
      </p:ext>
    </p:extLst>
  </p:cSld>
  <p:clrMapOvr>
    <a:overrideClrMapping bg1="dk1" tx1="lt1" bg2="dk2" tx2="lt2" accent1="accent1" accent2="accent2" accent3="accent3" accent4="accent4" accent5="accent5" accent6="accent6" hlink="hlink" folHlink="folHlink"/>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Threading &amp; </a:t>
            </a:r>
            <a:r>
              <a:rPr lang="en-US" dirty="0" err="1"/>
              <a:t>AsyncTasks</a:t>
            </a:r>
            <a:endParaRPr lang="en-US" dirty="0"/>
          </a:p>
        </p:txBody>
      </p:sp>
      <p:sp>
        <p:nvSpPr>
          <p:cNvPr id="4" name="Content Placeholder 3"/>
          <p:cNvSpPr>
            <a:spLocks noGrp="1"/>
          </p:cNvSpPr>
          <p:nvPr>
            <p:ph sz="half" idx="1"/>
          </p:nvPr>
        </p:nvSpPr>
        <p:spPr>
          <a:xfrm>
            <a:off x="677335" y="2160589"/>
            <a:ext cx="2834492" cy="3880772"/>
          </a:xfrm>
        </p:spPr>
        <p:txBody>
          <a:bodyPr>
            <a:normAutofit lnSpcReduction="10000"/>
          </a:bodyPr>
          <a:lstStyle/>
          <a:p>
            <a:r>
              <a:rPr lang="en-US" dirty="0"/>
              <a:t>UI thread responsible for drawing and input method handling</a:t>
            </a:r>
          </a:p>
          <a:p>
            <a:r>
              <a:rPr lang="en-US" dirty="0"/>
              <a:t>Don’t block the UI thread.</a:t>
            </a:r>
          </a:p>
          <a:p>
            <a:r>
              <a:rPr lang="en-US" dirty="0"/>
              <a:t>Network on main thread causes exception.</a:t>
            </a:r>
          </a:p>
          <a:p>
            <a:r>
              <a:rPr lang="en-US" dirty="0"/>
              <a:t>Threads work well, but can be hard to manage.</a:t>
            </a:r>
          </a:p>
          <a:p>
            <a:r>
              <a:rPr lang="en-US" dirty="0" err="1"/>
              <a:t>AsyncTasks</a:t>
            </a:r>
            <a:endParaRPr lang="en-US" dirty="0"/>
          </a:p>
        </p:txBody>
      </p:sp>
      <p:sp>
        <p:nvSpPr>
          <p:cNvPr id="5" name="Content Placeholder 4"/>
          <p:cNvSpPr>
            <a:spLocks noGrp="1"/>
          </p:cNvSpPr>
          <p:nvPr>
            <p:ph sz="half" idx="2"/>
          </p:nvPr>
        </p:nvSpPr>
        <p:spPr/>
        <p:txBody>
          <a:bodyPr>
            <a:normAutofit lnSpcReduction="10000"/>
          </a:bodyPr>
          <a:lstStyle/>
          <a:p>
            <a:endParaRPr lang="en-US"/>
          </a:p>
        </p:txBody>
      </p:sp>
      <p:sp>
        <p:nvSpPr>
          <p:cNvPr id="6" name="Rectangle 1"/>
          <p:cNvSpPr>
            <a:spLocks noChangeArrowheads="1"/>
          </p:cNvSpPr>
          <p:nvPr/>
        </p:nvSpPr>
        <p:spPr bwMode="auto">
          <a:xfrm>
            <a:off x="3511827" y="1561818"/>
            <a:ext cx="7629012" cy="5078313"/>
          </a:xfrm>
          <a:prstGeom prst="rect">
            <a:avLst/>
          </a:prstGeom>
          <a:ln/>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2">
            <a:schemeClr val="accent2"/>
          </a:lnRef>
          <a:fillRef idx="1">
            <a:schemeClr val="lt1"/>
          </a:fillRef>
          <a:effectRef idx="0">
            <a:schemeClr val="accent2"/>
          </a:effectRef>
          <a:fontRef idx="minor">
            <a:schemeClr val="dk1"/>
          </a:fontRef>
        </p:style>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private class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DeleteItemTask</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extends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AsyncTask</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&lt;Void, Void,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StorageController.StorageControllerResult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&lt;Unit&gt;&gt;{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ProgressDialog</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err="1">
                <a:ln>
                  <a:noFill/>
                </a:ln>
                <a:solidFill>
                  <a:srgbClr val="660E7A"/>
                </a:solidFill>
                <a:effectLst/>
                <a:latin typeface="Courier New" panose="02070309020205020404" pitchFamily="49" charset="0"/>
                <a:cs typeface="Courier New" panose="02070309020205020404" pitchFamily="49" charset="0"/>
              </a:rPr>
              <a:t>loadingDialog</a:t>
            </a:r>
            <a:r>
              <a:rPr kumimoji="0" lang="en-US" altLang="en-US" sz="900" b="1" i="0" u="none" strike="noStrike" cap="none" normalizeH="0" baseline="0" dirty="0">
                <a:ln>
                  <a:noFill/>
                </a:ln>
                <a:solidFill>
                  <a:srgbClr val="660E7A"/>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null</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808000"/>
                </a:solidFill>
                <a:effectLst/>
                <a:latin typeface="Courier New" panose="02070309020205020404" pitchFamily="49" charset="0"/>
                <a:cs typeface="Courier New" panose="02070309020205020404" pitchFamily="49" charset="0"/>
              </a:rPr>
              <a:t>@Override</a:t>
            </a:r>
            <a:br>
              <a:rPr kumimoji="0" lang="en-US" altLang="en-US" sz="900" b="0" i="0" u="none" strike="noStrike" cap="none" normalizeH="0" baseline="0" dirty="0">
                <a:ln>
                  <a:noFill/>
                </a:ln>
                <a:solidFill>
                  <a:srgbClr val="808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808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protected void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onPreExecute</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err="1">
                <a:ln>
                  <a:noFill/>
                </a:ln>
                <a:solidFill>
                  <a:srgbClr val="660E7A"/>
                </a:solidFill>
                <a:effectLst/>
                <a:latin typeface="Courier New" panose="02070309020205020404" pitchFamily="49" charset="0"/>
                <a:cs typeface="Courier New" panose="02070309020205020404" pitchFamily="49" charset="0"/>
              </a:rPr>
              <a:t>loadingDialog</a:t>
            </a:r>
            <a:r>
              <a:rPr kumimoji="0" lang="en-US" altLang="en-US" sz="900" b="1" i="0" u="none" strike="noStrike" cap="none" normalizeH="0" baseline="0" dirty="0">
                <a:ln>
                  <a:noFill/>
                </a:ln>
                <a:solidFill>
                  <a:srgbClr val="660E7A"/>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ProgressDialog.</a:t>
            </a:r>
            <a:r>
              <a:rPr kumimoji="0" lang="en-US" altLang="en-US" sz="900" b="0" i="1"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show</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1" i="0" u="none" strike="noStrike" cap="none" normalizeH="0" baseline="0" dirty="0" err="1">
                <a:ln>
                  <a:noFill/>
                </a:ln>
                <a:solidFill>
                  <a:srgbClr val="660E7A"/>
                </a:solidFill>
                <a:effectLst/>
                <a:latin typeface="Courier New" panose="02070309020205020404" pitchFamily="49" charset="0"/>
                <a:cs typeface="Courier New" panose="02070309020205020404" pitchFamily="49" charset="0"/>
              </a:rPr>
              <a:t>mContext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"Loading"</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"Fetching TODO Item..."</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808000"/>
                </a:solidFill>
                <a:effectLst/>
                <a:latin typeface="Courier New" panose="02070309020205020404" pitchFamily="49" charset="0"/>
                <a:cs typeface="Courier New" panose="02070309020205020404" pitchFamily="49" charset="0"/>
              </a:rPr>
              <a:t>@Override</a:t>
            </a:r>
            <a:br>
              <a:rPr kumimoji="0" lang="en-US" altLang="en-US" sz="900" b="0" i="0" u="none" strike="noStrike" cap="none" normalizeH="0" baseline="0" dirty="0">
                <a:ln>
                  <a:noFill/>
                </a:ln>
                <a:solidFill>
                  <a:srgbClr val="808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808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protected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StorageController.StorageControllerResult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&lt;Unit&gt;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doInBackground</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(Void...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params</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StorageController.StorageControllerResult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&lt;Unit&gt;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fetchResult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StorageController.</a:t>
            </a:r>
            <a:r>
              <a:rPr kumimoji="0" lang="en-US" altLang="en-US" sz="900" b="1" i="1" u="none" strike="noStrike" cap="none" normalizeH="0" baseline="0" dirty="0" err="1">
                <a:ln>
                  <a:noFill/>
                </a:ln>
                <a:solidFill>
                  <a:srgbClr val="660E7A"/>
                </a:solidFill>
                <a:effectLst/>
                <a:latin typeface="Courier New" panose="02070309020205020404" pitchFamily="49" charset="0"/>
                <a:cs typeface="Courier New" panose="02070309020205020404" pitchFamily="49" charset="0"/>
              </a:rPr>
              <a:t>INSTANCE</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.deleteTodoItem</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1" i="0" u="none" strike="noStrike" cap="none" normalizeH="0" baseline="0" dirty="0" err="1">
                <a:ln>
                  <a:noFill/>
                </a:ln>
                <a:solidFill>
                  <a:srgbClr val="660E7A"/>
                </a:solidFill>
                <a:effectLst/>
                <a:latin typeface="Courier New" panose="02070309020205020404" pitchFamily="49" charset="0"/>
                <a:cs typeface="Courier New" panose="02070309020205020404" pitchFamily="49" charset="0"/>
              </a:rPr>
              <a:t>mContext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err="1">
                <a:ln>
                  <a:noFill/>
                </a:ln>
                <a:solidFill>
                  <a:srgbClr val="660E7A"/>
                </a:solidFill>
                <a:effectLst/>
                <a:latin typeface="Courier New" panose="02070309020205020404" pitchFamily="49" charset="0"/>
                <a:cs typeface="Courier New" panose="02070309020205020404" pitchFamily="49" charset="0"/>
              </a:rPr>
              <a:t>currentlyEditedTodoItem</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return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fetchResult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808000"/>
                </a:solidFill>
                <a:effectLst/>
                <a:latin typeface="Courier New" panose="02070309020205020404" pitchFamily="49" charset="0"/>
                <a:cs typeface="Courier New" panose="02070309020205020404" pitchFamily="49" charset="0"/>
              </a:rPr>
              <a:t>@Override</a:t>
            </a:r>
            <a:br>
              <a:rPr kumimoji="0" lang="en-US" altLang="en-US" sz="900" b="0" i="0" u="none" strike="noStrike" cap="none" normalizeH="0" baseline="0" dirty="0">
                <a:ln>
                  <a:noFill/>
                </a:ln>
                <a:solidFill>
                  <a:srgbClr val="808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808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protected void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onPostExecute</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StorageController.StorageControllerResult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&lt;Unit&gt;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fetchResult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err="1">
                <a:ln>
                  <a:noFill/>
                </a:ln>
                <a:solidFill>
                  <a:srgbClr val="660E7A"/>
                </a:solidFill>
                <a:effectLst/>
                <a:latin typeface="Courier New" panose="02070309020205020404" pitchFamily="49" charset="0"/>
                <a:cs typeface="Courier New" panose="02070309020205020404" pitchFamily="49" charset="0"/>
              </a:rPr>
              <a:t>loadingDialog</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.dismiss</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if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fetchResult.getSuccess</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&amp;&amp;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fetchResult.getData</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null</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new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AlertDialog.Builder</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1" i="0" u="none" strike="noStrike" cap="none" normalizeH="0" baseline="0" dirty="0" err="1">
                <a:ln>
                  <a:noFill/>
                </a:ln>
                <a:solidFill>
                  <a:srgbClr val="660E7A"/>
                </a:solidFill>
                <a:effectLst/>
                <a:latin typeface="Courier New" panose="02070309020205020404" pitchFamily="49" charset="0"/>
                <a:cs typeface="Courier New" panose="02070309020205020404" pitchFamily="49" charset="0"/>
              </a:rPr>
              <a:t>mContext</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setMessage</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"Deleting item failed."</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setPositiveButton</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"Ok"</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new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DialogInterface.OnClickListener</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808000"/>
                </a:solidFill>
                <a:effectLst/>
                <a:latin typeface="Courier New" panose="02070309020205020404" pitchFamily="49" charset="0"/>
                <a:cs typeface="Courier New" panose="02070309020205020404" pitchFamily="49" charset="0"/>
              </a:rPr>
              <a:t>@Override</a:t>
            </a:r>
            <a:br>
              <a:rPr kumimoji="0" lang="en-US" altLang="en-US" sz="900" b="0" i="0" u="none" strike="noStrike" cap="none" normalizeH="0" baseline="0" dirty="0">
                <a:ln>
                  <a:noFill/>
                </a:ln>
                <a:solidFill>
                  <a:srgbClr val="808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808000"/>
                </a:solidFill>
                <a:effectLst/>
                <a:latin typeface="Courier New" panose="02070309020205020404" pitchFamily="49" charset="0"/>
                <a:cs typeface="Courier New" panose="02070309020205020404" pitchFamily="49" charset="0"/>
              </a:rPr>
              <a:t>                        </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public void </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onClick</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9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DialogInterface</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dialog, </a:t>
            </a:r>
            <a:r>
              <a:rPr kumimoji="0" lang="en-US" altLang="en-US" sz="900" b="1" i="0" u="none" strike="noStrike" cap="none" normalizeH="0" baseline="0" dirty="0" err="1">
                <a:ln>
                  <a:noFill/>
                </a:ln>
                <a:solidFill>
                  <a:srgbClr val="000080"/>
                </a:solidFill>
                <a:effectLst/>
                <a:latin typeface="Courier New" panose="02070309020205020404" pitchFamily="49" charset="0"/>
                <a:cs typeface="Courier New" panose="02070309020205020404" pitchFamily="49" charset="0"/>
              </a:rPr>
              <a:t>int</a:t>
            </a:r>
            <a:r>
              <a:rPr kumimoji="0" lang="en-US" altLang="en-US" sz="9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 </a:t>
            </a: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which) {</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finish();</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.create()</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.show();</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finish();</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b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9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endParaRPr kumimoji="0" lang="en-US" altLang="en-US"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20162081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2"/>
          </a:solidFill>
          <a:ln>
            <a:noFill/>
          </a:ln>
          <a:effectLst/>
        </p:spPr>
      </p:sp>
      <p:grpSp>
        <p:nvGrpSpPr>
          <p:cNvPr id="11" name="Group 10"/>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2" name="Straight Connector 11"/>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4" name="Rectangle 23"/>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5"/>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Isosceles Triangle 15"/>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7"/>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8"/>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29"/>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Isosceles Triangle 20"/>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23" name="Rectangle 22"/>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Connector 24"/>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48300" y="0"/>
            <a:ext cx="1219200" cy="6858000"/>
          </a:xfrm>
          <a:prstGeom prst="line">
            <a:avLst/>
          </a:prstGeom>
          <a:ln w="9525">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7" name="Straight Connector 26"/>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7175" y="3681413"/>
            <a:ext cx="4763558" cy="3176587"/>
          </a:xfrm>
          <a:prstGeom prst="line">
            <a:avLst/>
          </a:prstGeom>
          <a:ln w="9525">
            <a:solidFill>
              <a:schemeClr val="tx1">
                <a:lumMod val="50000"/>
                <a:lumOff val="50000"/>
                <a:alpha val="80000"/>
              </a:schemeClr>
            </a:solidFill>
          </a:ln>
        </p:spPr>
        <p:style>
          <a:lnRef idx="2">
            <a:schemeClr val="accent1"/>
          </a:lnRef>
          <a:fillRef idx="0">
            <a:schemeClr val="accent1"/>
          </a:fillRef>
          <a:effectRef idx="1">
            <a:schemeClr val="accent1"/>
          </a:effectRef>
          <a:fontRef idx="minor">
            <a:schemeClr val="tx1"/>
          </a:fontRef>
        </p:style>
      </p:cxnSp>
      <p:sp>
        <p:nvSpPr>
          <p:cNvPr id="29" name="Rectangle 23"/>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58764"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25"/>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80730"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Isosceles Triangle 32"/>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9621"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5" name="Rectangle 27"/>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11788"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7" name="Isosceles Triangle 36"/>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48954"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9" name="Freeform: Shape 38"/>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16287" y="-8467"/>
            <a:ext cx="9175713" cy="6866467"/>
          </a:xfrm>
          <a:custGeom>
            <a:avLst/>
            <a:gdLst>
              <a:gd name="connsiteX0" fmla="*/ 0 w 9175713"/>
              <a:gd name="connsiteY0" fmla="*/ 0 h 6866467"/>
              <a:gd name="connsiteX1" fmla="*/ 1249825 w 9175713"/>
              <a:gd name="connsiteY1" fmla="*/ 0 h 6866467"/>
              <a:gd name="connsiteX2" fmla="*/ 1249825 w 9175713"/>
              <a:gd name="connsiteY2" fmla="*/ 8467 h 6866467"/>
              <a:gd name="connsiteX3" fmla="*/ 9175713 w 9175713"/>
              <a:gd name="connsiteY3" fmla="*/ 8467 h 6866467"/>
              <a:gd name="connsiteX4" fmla="*/ 9175713 w 9175713"/>
              <a:gd name="connsiteY4" fmla="*/ 6866467 h 6866467"/>
              <a:gd name="connsiteX5" fmla="*/ 1249825 w 9175713"/>
              <a:gd name="connsiteY5" fmla="*/ 6866467 h 6866467"/>
              <a:gd name="connsiteX6" fmla="*/ 1109382 w 9175713"/>
              <a:gd name="connsiteY6" fmla="*/ 6866467 h 686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75713" h="6866467">
                <a:moveTo>
                  <a:pt x="0" y="0"/>
                </a:moveTo>
                <a:lnTo>
                  <a:pt x="1249825" y="0"/>
                </a:lnTo>
                <a:lnTo>
                  <a:pt x="1249825" y="8467"/>
                </a:lnTo>
                <a:lnTo>
                  <a:pt x="9175713" y="8467"/>
                </a:lnTo>
                <a:lnTo>
                  <a:pt x="9175713" y="6866467"/>
                </a:lnTo>
                <a:lnTo>
                  <a:pt x="1249825" y="6866467"/>
                </a:lnTo>
                <a:lnTo>
                  <a:pt x="1109382" y="686646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Isosceles Triangle 40"/>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062562" y="3271487"/>
            <a:ext cx="220660" cy="186439"/>
          </a:xfrm>
          <a:prstGeom prs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p:cNvSpPr>
            <a:spLocks noGrp="1"/>
          </p:cNvSpPr>
          <p:nvPr>
            <p:ph type="title"/>
          </p:nvPr>
        </p:nvSpPr>
        <p:spPr>
          <a:xfrm>
            <a:off x="4419136" y="1020871"/>
            <a:ext cx="6960759" cy="2849671"/>
          </a:xfrm>
        </p:spPr>
        <p:txBody>
          <a:bodyPr vert="horz" lIns="91440" tIns="45720" rIns="91440" bIns="45720" rtlCol="0" anchor="b">
            <a:normAutofit/>
          </a:bodyPr>
          <a:lstStyle/>
          <a:p>
            <a:r>
              <a:rPr lang="en-US" sz="6000">
                <a:solidFill>
                  <a:srgbClr val="FFFFFF"/>
                </a:solidFill>
              </a:rPr>
              <a:t>Services</a:t>
            </a:r>
          </a:p>
        </p:txBody>
      </p:sp>
      <p:sp>
        <p:nvSpPr>
          <p:cNvPr id="5" name="Text Placeholder 4"/>
          <p:cNvSpPr>
            <a:spLocks noGrp="1"/>
          </p:cNvSpPr>
          <p:nvPr>
            <p:ph type="body" idx="1"/>
          </p:nvPr>
        </p:nvSpPr>
        <p:spPr>
          <a:xfrm>
            <a:off x="4548104" y="3962088"/>
            <a:ext cx="6112077" cy="1186108"/>
          </a:xfrm>
        </p:spPr>
        <p:txBody>
          <a:bodyPr vert="horz" lIns="91440" tIns="45720" rIns="91440" bIns="45720" rtlCol="0" anchor="t">
            <a:normAutofit/>
          </a:bodyPr>
          <a:lstStyle/>
          <a:p>
            <a:endParaRPr lang="en-US" sz="1800">
              <a:solidFill>
                <a:srgbClr val="FFFFFF">
                  <a:alpha val="70000"/>
                </a:srgbClr>
              </a:solidFill>
            </a:endParaRPr>
          </a:p>
        </p:txBody>
      </p:sp>
    </p:spTree>
    <p:extLst>
      <p:ext uri="{BB962C8B-B14F-4D97-AF65-F5344CB8AC3E}">
        <p14:creationId xmlns:p14="http://schemas.microsoft.com/office/powerpoint/2010/main" val="853237715"/>
      </p:ext>
    </p:extLst>
  </p:cSld>
  <p:clrMapOvr>
    <a:overrideClrMapping bg1="dk1" tx1="lt1" bg2="dk2" tx2="lt2" accent1="accent1" accent2="accent2" accent3="accent3" accent4="accent4" accent5="accent5" accent6="accent6" hlink="hlink" folHlink="folHlink"/>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Service Lifecycle</a:t>
            </a:r>
          </a:p>
        </p:txBody>
      </p:sp>
      <p:sp>
        <p:nvSpPr>
          <p:cNvPr id="4" name="Content Placeholder 3"/>
          <p:cNvSpPr>
            <a:spLocks noGrp="1"/>
          </p:cNvSpPr>
          <p:nvPr>
            <p:ph sz="half" idx="1"/>
          </p:nvPr>
        </p:nvSpPr>
        <p:spPr/>
        <p:txBody>
          <a:bodyPr/>
          <a:lstStyle/>
          <a:p>
            <a:r>
              <a:rPr lang="en-US" dirty="0"/>
              <a:t>Services have a much simpler lifecycle than activities</a:t>
            </a:r>
          </a:p>
          <a:p>
            <a:r>
              <a:rPr lang="en-US" dirty="0"/>
              <a:t>Two ways to start:</a:t>
            </a:r>
          </a:p>
          <a:p>
            <a:pPr lvl="1"/>
            <a:r>
              <a:rPr lang="en-US" dirty="0" err="1"/>
              <a:t>startService</a:t>
            </a:r>
            <a:r>
              <a:rPr lang="en-US" dirty="0"/>
              <a:t>()</a:t>
            </a:r>
          </a:p>
          <a:p>
            <a:pPr lvl="1"/>
            <a:r>
              <a:rPr lang="en-US" dirty="0" err="1"/>
              <a:t>bindService</a:t>
            </a:r>
            <a:r>
              <a:rPr lang="en-US" dirty="0"/>
              <a:t>()</a:t>
            </a:r>
          </a:p>
          <a:p>
            <a:r>
              <a:rPr lang="en-US" dirty="0"/>
              <a:t>Services do background work.</a:t>
            </a:r>
          </a:p>
          <a:p>
            <a:r>
              <a:rPr lang="en-US" dirty="0"/>
              <a:t>Bound services let you bind your component to the service and call methods on it.</a:t>
            </a:r>
          </a:p>
          <a:p>
            <a:r>
              <a:rPr lang="en-US" dirty="0"/>
              <a:t>Intent Services are convenient</a:t>
            </a:r>
          </a:p>
        </p:txBody>
      </p:sp>
      <p:pic>
        <p:nvPicPr>
          <p:cNvPr id="6146" name="Picture 2" descr="https://developer.android.com/images/service_lifecycl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4049" y="1686387"/>
            <a:ext cx="3705225" cy="4829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86518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0" name="Rectangle 6"/>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9" name="Rectangle 8"/>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953376" y="0"/>
            <a:ext cx="1219200" cy="6858000"/>
          </a:xfrm>
          <a:prstGeom prst="line">
            <a:avLst/>
          </a:prstGeom>
          <a:ln w="9525">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2133042" y="3681413"/>
            <a:ext cx="4763558" cy="3176587"/>
          </a:xfrm>
          <a:prstGeom prst="line">
            <a:avLst/>
          </a:prstGeom>
          <a:ln w="9525">
            <a:solidFill>
              <a:schemeClr val="tx1">
                <a:lumMod val="50000"/>
                <a:lumOff val="50000"/>
                <a:alpha val="80000"/>
              </a:schemeClr>
            </a:solidFill>
          </a:ln>
        </p:spPr>
        <p:style>
          <a:lnRef idx="2">
            <a:schemeClr val="accent1"/>
          </a:lnRef>
          <a:fillRef idx="0">
            <a:schemeClr val="accent1"/>
          </a:fillRef>
          <a:effectRef idx="1">
            <a:schemeClr val="accent1"/>
          </a:effectRef>
          <a:fontRef idx="minor">
            <a:schemeClr val="tx1"/>
          </a:fontRef>
        </p:style>
      </p:cxnSp>
      <p:sp>
        <p:nvSpPr>
          <p:cNvPr id="15" name="Rectangle 23"/>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24631"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5"/>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46597"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75488"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Rectangle 27"/>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77655"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14821"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Freeform: Shape 24"/>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82154" y="-8467"/>
            <a:ext cx="7109846" cy="6866467"/>
          </a:xfrm>
          <a:custGeom>
            <a:avLst/>
            <a:gdLst>
              <a:gd name="connsiteX0" fmla="*/ 0 w 7109846"/>
              <a:gd name="connsiteY0" fmla="*/ 0 h 6866467"/>
              <a:gd name="connsiteX1" fmla="*/ 1249825 w 7109846"/>
              <a:gd name="connsiteY1" fmla="*/ 0 h 6866467"/>
              <a:gd name="connsiteX2" fmla="*/ 1249825 w 7109846"/>
              <a:gd name="connsiteY2" fmla="*/ 8467 h 6866467"/>
              <a:gd name="connsiteX3" fmla="*/ 7109846 w 7109846"/>
              <a:gd name="connsiteY3" fmla="*/ 8467 h 6866467"/>
              <a:gd name="connsiteX4" fmla="*/ 7109846 w 7109846"/>
              <a:gd name="connsiteY4" fmla="*/ 6866467 h 6866467"/>
              <a:gd name="connsiteX5" fmla="*/ 1249825 w 7109846"/>
              <a:gd name="connsiteY5" fmla="*/ 6866467 h 6866467"/>
              <a:gd name="connsiteX6" fmla="*/ 1109382 w 7109846"/>
              <a:gd name="connsiteY6" fmla="*/ 6866467 h 686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09846" h="6866467">
                <a:moveTo>
                  <a:pt x="0" y="0"/>
                </a:moveTo>
                <a:lnTo>
                  <a:pt x="1249825" y="0"/>
                </a:lnTo>
                <a:lnTo>
                  <a:pt x="1249825" y="8467"/>
                </a:lnTo>
                <a:lnTo>
                  <a:pt x="7109846" y="8467"/>
                </a:lnTo>
                <a:lnTo>
                  <a:pt x="7109846" y="6866467"/>
                </a:lnTo>
                <a:lnTo>
                  <a:pt x="1249825" y="6866467"/>
                </a:lnTo>
                <a:lnTo>
                  <a:pt x="1109382" y="686646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p:cNvSpPr>
            <a:spLocks noGrp="1"/>
          </p:cNvSpPr>
          <p:nvPr>
            <p:ph type="title"/>
          </p:nvPr>
        </p:nvSpPr>
        <p:spPr>
          <a:xfrm>
            <a:off x="677334" y="609599"/>
            <a:ext cx="3843375" cy="5545667"/>
          </a:xfrm>
        </p:spPr>
        <p:txBody>
          <a:bodyPr anchor="ctr">
            <a:normAutofit/>
          </a:bodyPr>
          <a:lstStyle/>
          <a:p>
            <a:r>
              <a:rPr lang="en-US" dirty="0">
                <a:solidFill>
                  <a:schemeClr val="tx1">
                    <a:lumMod val="85000"/>
                    <a:lumOff val="15000"/>
                  </a:schemeClr>
                </a:solidFill>
              </a:rPr>
              <a:t>Preview</a:t>
            </a:r>
          </a:p>
        </p:txBody>
      </p:sp>
      <p:sp>
        <p:nvSpPr>
          <p:cNvPr id="3" name="Content Placeholder 2"/>
          <p:cNvSpPr>
            <a:spLocks noGrp="1"/>
          </p:cNvSpPr>
          <p:nvPr>
            <p:ph idx="1"/>
          </p:nvPr>
        </p:nvSpPr>
        <p:spPr>
          <a:xfrm>
            <a:off x="6116084" y="609600"/>
            <a:ext cx="5511296" cy="5545667"/>
          </a:xfrm>
        </p:spPr>
        <p:txBody>
          <a:bodyPr anchor="ctr">
            <a:normAutofit/>
          </a:bodyPr>
          <a:lstStyle/>
          <a:p>
            <a:r>
              <a:rPr lang="en-US" dirty="0">
                <a:solidFill>
                  <a:srgbClr val="FFFFFF"/>
                </a:solidFill>
              </a:rPr>
              <a:t>Android: The View From Afar</a:t>
            </a:r>
          </a:p>
          <a:p>
            <a:pPr lvl="1"/>
            <a:r>
              <a:rPr lang="en-US" dirty="0">
                <a:solidFill>
                  <a:srgbClr val="FFFFFF"/>
                </a:solidFill>
              </a:rPr>
              <a:t>History</a:t>
            </a:r>
          </a:p>
          <a:p>
            <a:pPr lvl="1"/>
            <a:r>
              <a:rPr lang="en-US" dirty="0">
                <a:solidFill>
                  <a:srgbClr val="FFFFFF"/>
                </a:solidFill>
              </a:rPr>
              <a:t>Debugging</a:t>
            </a:r>
          </a:p>
          <a:p>
            <a:pPr lvl="1"/>
            <a:r>
              <a:rPr lang="en-US" dirty="0">
                <a:solidFill>
                  <a:srgbClr val="FFFFFF"/>
                </a:solidFill>
              </a:rPr>
              <a:t>Testing</a:t>
            </a:r>
          </a:p>
          <a:p>
            <a:r>
              <a:rPr lang="en-US" dirty="0">
                <a:solidFill>
                  <a:srgbClr val="FFFFFF"/>
                </a:solidFill>
              </a:rPr>
              <a:t>Development Tools:</a:t>
            </a:r>
          </a:p>
          <a:p>
            <a:pPr lvl="1"/>
            <a:r>
              <a:rPr lang="en-US" dirty="0">
                <a:solidFill>
                  <a:srgbClr val="FFFFFF"/>
                </a:solidFill>
              </a:rPr>
              <a:t>Android Studio</a:t>
            </a:r>
          </a:p>
          <a:p>
            <a:pPr lvl="1"/>
            <a:r>
              <a:rPr lang="en-US" dirty="0">
                <a:solidFill>
                  <a:srgbClr val="FFFFFF"/>
                </a:solidFill>
              </a:rPr>
              <a:t>Emulator</a:t>
            </a:r>
          </a:p>
          <a:p>
            <a:pPr lvl="1"/>
            <a:r>
              <a:rPr lang="en-US" dirty="0">
                <a:solidFill>
                  <a:srgbClr val="FFFFFF"/>
                </a:solidFill>
              </a:rPr>
              <a:t>Running your app</a:t>
            </a:r>
          </a:p>
          <a:p>
            <a:pPr lvl="1"/>
            <a:r>
              <a:rPr lang="en-US" dirty="0">
                <a:solidFill>
                  <a:srgbClr val="FFFFFF"/>
                </a:solidFill>
              </a:rPr>
              <a:t>Debugging</a:t>
            </a:r>
          </a:p>
          <a:p>
            <a:r>
              <a:rPr lang="en-US" dirty="0">
                <a:solidFill>
                  <a:srgbClr val="FFFFFF"/>
                </a:solidFill>
              </a:rPr>
              <a:t>Building Blocks</a:t>
            </a:r>
          </a:p>
          <a:p>
            <a:pPr lvl="1"/>
            <a:r>
              <a:rPr lang="en-US" dirty="0">
                <a:solidFill>
                  <a:srgbClr val="FFFFFF"/>
                </a:solidFill>
              </a:rPr>
              <a:t>Activities</a:t>
            </a:r>
          </a:p>
          <a:p>
            <a:pPr lvl="1"/>
            <a:r>
              <a:rPr lang="en-US" dirty="0">
                <a:solidFill>
                  <a:srgbClr val="FFFFFF"/>
                </a:solidFill>
              </a:rPr>
              <a:t>Services</a:t>
            </a:r>
          </a:p>
          <a:p>
            <a:pPr lvl="1"/>
            <a:r>
              <a:rPr lang="en-US" dirty="0" err="1">
                <a:solidFill>
                  <a:srgbClr val="FFFFFF"/>
                </a:solidFill>
              </a:rPr>
              <a:t>AsyncTasks</a:t>
            </a:r>
            <a:r>
              <a:rPr lang="en-US" dirty="0">
                <a:solidFill>
                  <a:srgbClr val="FFFFFF"/>
                </a:solidFill>
              </a:rPr>
              <a:t> &amp; Threading</a:t>
            </a:r>
          </a:p>
          <a:p>
            <a:r>
              <a:rPr lang="en-US" dirty="0">
                <a:solidFill>
                  <a:srgbClr val="FFFFFF"/>
                </a:solidFill>
              </a:rPr>
              <a:t>Code Demo</a:t>
            </a:r>
          </a:p>
          <a:p>
            <a:pPr lvl="1"/>
            <a:endParaRPr lang="en-US" dirty="0">
              <a:solidFill>
                <a:srgbClr val="FFFFFF"/>
              </a:solidFill>
            </a:endParaRPr>
          </a:p>
        </p:txBody>
      </p:sp>
    </p:spTree>
    <p:extLst>
      <p:ext uri="{BB962C8B-B14F-4D97-AF65-F5344CB8AC3E}">
        <p14:creationId xmlns:p14="http://schemas.microsoft.com/office/powerpoint/2010/main" val="1017856585"/>
      </p:ext>
    </p:extLst>
  </p:cSld>
  <p:clrMapOvr>
    <a:overrideClrMapping bg1="dk1" tx1="lt1" bg2="dk2" tx2="lt2" accent1="accent1" accent2="accent2" accent3="accent3" accent4="accent4" accent5="accent5" accent6="accent6" hlink="hlink" folHlink="folHlink"/>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do apps do?</a:t>
            </a:r>
          </a:p>
        </p:txBody>
      </p:sp>
      <p:sp>
        <p:nvSpPr>
          <p:cNvPr id="3" name="Content Placeholder 2"/>
          <p:cNvSpPr>
            <a:spLocks noGrp="1"/>
          </p:cNvSpPr>
          <p:nvPr>
            <p:ph sz="half" idx="1"/>
          </p:nvPr>
        </p:nvSpPr>
        <p:spPr/>
        <p:txBody>
          <a:bodyPr>
            <a:normAutofit fontScale="92500" lnSpcReduction="10000"/>
          </a:bodyPr>
          <a:lstStyle/>
          <a:p>
            <a:r>
              <a:rPr lang="en-US" dirty="0"/>
              <a:t>Interact with the user</a:t>
            </a:r>
          </a:p>
          <a:p>
            <a:pPr lvl="1"/>
            <a:r>
              <a:rPr lang="en-US" dirty="0"/>
              <a:t>Forms, Data Entry</a:t>
            </a:r>
          </a:p>
          <a:p>
            <a:pPr lvl="1"/>
            <a:r>
              <a:rPr lang="en-US" dirty="0"/>
              <a:t>Processing Output</a:t>
            </a:r>
          </a:p>
          <a:p>
            <a:r>
              <a:rPr lang="en-US" dirty="0"/>
              <a:t>Persist Data</a:t>
            </a:r>
          </a:p>
          <a:p>
            <a:pPr lvl="1"/>
            <a:r>
              <a:rPr lang="en-US" dirty="0"/>
              <a:t>Shared Preferences</a:t>
            </a:r>
          </a:p>
          <a:p>
            <a:pPr lvl="1"/>
            <a:r>
              <a:rPr lang="en-US" dirty="0"/>
              <a:t>Local SQLite DB</a:t>
            </a:r>
          </a:p>
          <a:p>
            <a:r>
              <a:rPr lang="en-US" dirty="0"/>
              <a:t>Communicate to a web service</a:t>
            </a:r>
          </a:p>
          <a:p>
            <a:pPr lvl="1"/>
            <a:r>
              <a:rPr lang="en-US" dirty="0"/>
              <a:t>Authentication/Login</a:t>
            </a:r>
          </a:p>
          <a:p>
            <a:pPr lvl="1"/>
            <a:r>
              <a:rPr lang="en-US" dirty="0"/>
              <a:t>JSON/REST</a:t>
            </a:r>
          </a:p>
          <a:p>
            <a:pPr lvl="1"/>
            <a:r>
              <a:rPr lang="en-US" dirty="0" err="1"/>
              <a:t>gRPC</a:t>
            </a:r>
            <a:endParaRPr lang="en-US" dirty="0"/>
          </a:p>
          <a:p>
            <a:r>
              <a:rPr lang="en-US" dirty="0"/>
              <a:t>Integrate with other apps</a:t>
            </a:r>
          </a:p>
          <a:p>
            <a:endParaRPr lang="en-US" dirty="0"/>
          </a:p>
        </p:txBody>
      </p:sp>
      <p:pic>
        <p:nvPicPr>
          <p:cNvPr id="7170" name="Picture 2" descr="Image result for so what do you say you do her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75668" y="2051339"/>
            <a:ext cx="5962575" cy="37266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837309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grpSp>
        <p:nvGrpSpPr>
          <p:cNvPr id="12" name="Group 11"/>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3" name="Straight Connector 12"/>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5" name="Rectangle 23"/>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5"/>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Isosceles Triangle 16"/>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7"/>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28"/>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29"/>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Isosceles Triangle 20"/>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Isosceles Triangle 21"/>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pic>
        <p:nvPicPr>
          <p:cNvPr id="6" name="Content Placeholder 5"/>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799814" y="891686"/>
            <a:ext cx="5062993" cy="5062993"/>
          </a:xfrm>
          <a:prstGeom prst="rect">
            <a:avLst/>
          </a:prstGeom>
        </p:spPr>
      </p:pic>
      <p:sp>
        <p:nvSpPr>
          <p:cNvPr id="2" name="Title 1"/>
          <p:cNvSpPr>
            <a:spLocks noGrp="1"/>
          </p:cNvSpPr>
          <p:nvPr>
            <p:ph type="title"/>
          </p:nvPr>
        </p:nvSpPr>
        <p:spPr>
          <a:xfrm>
            <a:off x="6090445" y="609600"/>
            <a:ext cx="3183556" cy="1320800"/>
          </a:xfrm>
        </p:spPr>
        <p:txBody>
          <a:bodyPr vert="horz" lIns="91440" tIns="45720" rIns="91440" bIns="45720" rtlCol="0" anchor="ctr">
            <a:normAutofit/>
          </a:bodyPr>
          <a:lstStyle/>
          <a:p>
            <a:r>
              <a:rPr lang="en-US" dirty="0"/>
              <a:t>Kotlin Interlude</a:t>
            </a:r>
          </a:p>
        </p:txBody>
      </p:sp>
      <p:sp>
        <p:nvSpPr>
          <p:cNvPr id="3" name="Content Placeholder 2"/>
          <p:cNvSpPr>
            <a:spLocks noGrp="1"/>
          </p:cNvSpPr>
          <p:nvPr>
            <p:ph sz="half" idx="1"/>
          </p:nvPr>
        </p:nvSpPr>
        <p:spPr>
          <a:xfrm>
            <a:off x="6094410" y="2160589"/>
            <a:ext cx="3176589" cy="3880773"/>
          </a:xfrm>
        </p:spPr>
        <p:txBody>
          <a:bodyPr vert="horz" lIns="91440" tIns="45720" rIns="91440" bIns="45720" rtlCol="0">
            <a:normAutofit/>
          </a:bodyPr>
          <a:lstStyle/>
          <a:p>
            <a:pPr>
              <a:lnSpc>
                <a:spcPct val="90000"/>
              </a:lnSpc>
            </a:pPr>
            <a:r>
              <a:rPr lang="en-US" dirty="0"/>
              <a:t>About half of the code in the example app is written in Kotlin</a:t>
            </a:r>
            <a:endParaRPr lang="en-US"/>
          </a:p>
          <a:p>
            <a:pPr>
              <a:lnSpc>
                <a:spcPct val="90000"/>
              </a:lnSpc>
            </a:pPr>
            <a:r>
              <a:rPr lang="en-US" dirty="0"/>
              <a:t>Kotlin is a new language from </a:t>
            </a:r>
            <a:r>
              <a:rPr lang="en-US"/>
              <a:t>JetBrains</a:t>
            </a:r>
          </a:p>
          <a:p>
            <a:pPr lvl="1">
              <a:lnSpc>
                <a:spcPct val="90000"/>
              </a:lnSpc>
            </a:pPr>
            <a:r>
              <a:rPr lang="en-US" dirty="0"/>
              <a:t>Compile to JVM and </a:t>
            </a:r>
            <a:r>
              <a:rPr lang="en-US"/>
              <a:t>Javascript</a:t>
            </a:r>
          </a:p>
          <a:p>
            <a:pPr lvl="1">
              <a:lnSpc>
                <a:spcPct val="90000"/>
              </a:lnSpc>
            </a:pPr>
            <a:r>
              <a:rPr lang="en-US" dirty="0"/>
              <a:t>Null-safe</a:t>
            </a:r>
            <a:endParaRPr lang="en-US"/>
          </a:p>
          <a:p>
            <a:pPr lvl="1">
              <a:lnSpc>
                <a:spcPct val="90000"/>
              </a:lnSpc>
            </a:pPr>
            <a:r>
              <a:rPr lang="en-US" dirty="0"/>
              <a:t>Lambdas</a:t>
            </a:r>
            <a:endParaRPr lang="en-US"/>
          </a:p>
          <a:p>
            <a:pPr lvl="1">
              <a:lnSpc>
                <a:spcPct val="90000"/>
              </a:lnSpc>
            </a:pPr>
            <a:r>
              <a:rPr lang="en-US" dirty="0"/>
              <a:t>Bells and whistles</a:t>
            </a:r>
            <a:endParaRPr lang="en-US"/>
          </a:p>
          <a:p>
            <a:pPr>
              <a:lnSpc>
                <a:spcPct val="90000"/>
              </a:lnSpc>
            </a:pPr>
            <a:r>
              <a:rPr lang="en-US" dirty="0"/>
              <a:t>Easy to read and learn.</a:t>
            </a:r>
            <a:endParaRPr lang="en-US"/>
          </a:p>
          <a:p>
            <a:pPr>
              <a:lnSpc>
                <a:spcPct val="90000"/>
              </a:lnSpc>
            </a:pPr>
            <a:r>
              <a:rPr lang="en-US" dirty="0">
                <a:hlinkClick r:id="rId4"/>
              </a:rPr>
              <a:t>https://kotlinlang.org/</a:t>
            </a:r>
            <a:endParaRPr lang="en-US"/>
          </a:p>
          <a:p>
            <a:pPr marL="0" indent="0">
              <a:lnSpc>
                <a:spcPct val="90000"/>
              </a:lnSpc>
            </a:pPr>
            <a:endParaRPr lang="en-US"/>
          </a:p>
        </p:txBody>
      </p:sp>
    </p:spTree>
    <p:extLst>
      <p:ext uri="{BB962C8B-B14F-4D97-AF65-F5344CB8AC3E}">
        <p14:creationId xmlns:p14="http://schemas.microsoft.com/office/powerpoint/2010/main" val="313155661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2"/>
          </a:solidFill>
          <a:ln>
            <a:noFill/>
          </a:ln>
          <a:effectLst/>
        </p:spPr>
      </p:sp>
      <p:grpSp>
        <p:nvGrpSpPr>
          <p:cNvPr id="12" name="Group 11"/>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3" name="Straight Connector 12"/>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5" name="Rectangle 23"/>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5"/>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Isosceles Triangle 16"/>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7"/>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28"/>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29"/>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Isosceles Triangle 20"/>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Isosceles Triangle 21"/>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24" name="Rectangle 23"/>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26" name="Rectangle 25"/>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Connector 27"/>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953376" y="0"/>
            <a:ext cx="1219200" cy="6858000"/>
          </a:xfrm>
          <a:prstGeom prst="line">
            <a:avLst/>
          </a:prstGeom>
          <a:ln w="9525">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30" name="Straight Connector 29"/>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2133042" y="3681413"/>
            <a:ext cx="4763558" cy="3176587"/>
          </a:xfrm>
          <a:prstGeom prst="line">
            <a:avLst/>
          </a:prstGeom>
          <a:ln w="9525">
            <a:solidFill>
              <a:schemeClr val="tx1">
                <a:lumMod val="50000"/>
                <a:lumOff val="50000"/>
                <a:alpha val="80000"/>
              </a:schemeClr>
            </a:solidFill>
          </a:ln>
        </p:spPr>
        <p:style>
          <a:lnRef idx="2">
            <a:schemeClr val="accent1"/>
          </a:lnRef>
          <a:fillRef idx="0">
            <a:schemeClr val="accent1"/>
          </a:fillRef>
          <a:effectRef idx="1">
            <a:schemeClr val="accent1"/>
          </a:effectRef>
          <a:fontRef idx="minor">
            <a:schemeClr val="tx1"/>
          </a:fontRef>
        </p:style>
      </p:cxnSp>
      <p:sp>
        <p:nvSpPr>
          <p:cNvPr id="32" name="Rectangle 23"/>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24631"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4" name="Rectangle 25"/>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46597"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6" name="Isosceles Triangle 35"/>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75488"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8" name="Rectangle 27"/>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77655"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0" name="Isosceles Triangle 39"/>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14821"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2" name="Freeform: Shape 41"/>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82154" y="-8467"/>
            <a:ext cx="7109846" cy="6866467"/>
          </a:xfrm>
          <a:custGeom>
            <a:avLst/>
            <a:gdLst>
              <a:gd name="connsiteX0" fmla="*/ 0 w 7109846"/>
              <a:gd name="connsiteY0" fmla="*/ 0 h 6866467"/>
              <a:gd name="connsiteX1" fmla="*/ 1249825 w 7109846"/>
              <a:gd name="connsiteY1" fmla="*/ 0 h 6866467"/>
              <a:gd name="connsiteX2" fmla="*/ 1249825 w 7109846"/>
              <a:gd name="connsiteY2" fmla="*/ 8467 h 6866467"/>
              <a:gd name="connsiteX3" fmla="*/ 7109846 w 7109846"/>
              <a:gd name="connsiteY3" fmla="*/ 8467 h 6866467"/>
              <a:gd name="connsiteX4" fmla="*/ 7109846 w 7109846"/>
              <a:gd name="connsiteY4" fmla="*/ 6866467 h 6866467"/>
              <a:gd name="connsiteX5" fmla="*/ 1249825 w 7109846"/>
              <a:gd name="connsiteY5" fmla="*/ 6866467 h 6866467"/>
              <a:gd name="connsiteX6" fmla="*/ 1109382 w 7109846"/>
              <a:gd name="connsiteY6" fmla="*/ 6866467 h 686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09846" h="6866467">
                <a:moveTo>
                  <a:pt x="0" y="0"/>
                </a:moveTo>
                <a:lnTo>
                  <a:pt x="1249825" y="0"/>
                </a:lnTo>
                <a:lnTo>
                  <a:pt x="1249825" y="8467"/>
                </a:lnTo>
                <a:lnTo>
                  <a:pt x="7109846" y="8467"/>
                </a:lnTo>
                <a:lnTo>
                  <a:pt x="7109846" y="6866467"/>
                </a:lnTo>
                <a:lnTo>
                  <a:pt x="1249825" y="6866467"/>
                </a:lnTo>
                <a:lnTo>
                  <a:pt x="1109382" y="686646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itle 3"/>
          <p:cNvSpPr>
            <a:spLocks noGrp="1"/>
          </p:cNvSpPr>
          <p:nvPr>
            <p:ph type="title"/>
          </p:nvPr>
        </p:nvSpPr>
        <p:spPr>
          <a:xfrm>
            <a:off x="677334" y="609599"/>
            <a:ext cx="3843375" cy="5545667"/>
          </a:xfrm>
        </p:spPr>
        <p:txBody>
          <a:bodyPr vert="horz" lIns="91440" tIns="45720" rIns="91440" bIns="45720" rtlCol="0" anchor="ctr">
            <a:normAutofit/>
          </a:bodyPr>
          <a:lstStyle/>
          <a:p>
            <a:r>
              <a:rPr lang="en-US" sz="3600">
                <a:solidFill>
                  <a:schemeClr val="tx1">
                    <a:lumMod val="85000"/>
                    <a:lumOff val="15000"/>
                  </a:schemeClr>
                </a:solidFill>
              </a:rPr>
              <a:t>Demo</a:t>
            </a:r>
          </a:p>
        </p:txBody>
      </p:sp>
      <p:sp>
        <p:nvSpPr>
          <p:cNvPr id="6" name="Text Placeholder 5"/>
          <p:cNvSpPr>
            <a:spLocks noGrp="1"/>
          </p:cNvSpPr>
          <p:nvPr>
            <p:ph type="body" idx="1"/>
          </p:nvPr>
        </p:nvSpPr>
        <p:spPr>
          <a:xfrm>
            <a:off x="6116084" y="609600"/>
            <a:ext cx="5511296" cy="5545667"/>
          </a:xfrm>
        </p:spPr>
        <p:txBody>
          <a:bodyPr vert="horz" lIns="91440" tIns="45720" rIns="91440" bIns="45720" rtlCol="0" anchor="ctr">
            <a:normAutofit/>
          </a:bodyPr>
          <a:lstStyle/>
          <a:p>
            <a:pPr>
              <a:buFont typeface="Wingdings 3" charset="2"/>
              <a:buChar char=""/>
            </a:pPr>
            <a:endParaRPr lang="en-US">
              <a:solidFill>
                <a:srgbClr val="FFFFFF"/>
              </a:solidFill>
            </a:endParaRPr>
          </a:p>
        </p:txBody>
      </p:sp>
    </p:spTree>
    <p:extLst>
      <p:ext uri="{BB962C8B-B14F-4D97-AF65-F5344CB8AC3E}">
        <p14:creationId xmlns:p14="http://schemas.microsoft.com/office/powerpoint/2010/main" val="3421958259"/>
      </p:ext>
    </p:extLst>
  </p:cSld>
  <p:clrMapOvr>
    <a:overrideClrMapping bg1="dk1" tx1="lt1" bg2="dk2" tx2="lt2" accent1="accent1" accent2="accent2" accent3="accent3" accent4="accent4" accent5="accent5" accent6="accent6" hlink="hlink" folHlink="folHlink"/>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6"/>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1"/>
          </a:solidFill>
          <a:ln>
            <a:noFill/>
          </a:ln>
          <a:effectLst/>
        </p:spPr>
      </p:sp>
      <p:grpSp>
        <p:nvGrpSpPr>
          <p:cNvPr id="8" name="Group 8"/>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0" name="Straight Connector 9"/>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21" name="Rectangle 20"/>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4"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6" y="0"/>
            <a:ext cx="4657344"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cxnSp>
        <p:nvCxnSpPr>
          <p:cNvPr id="25" name="Straight Connector 24"/>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590212" y="0"/>
            <a:ext cx="1059921" cy="6858000"/>
          </a:xfrm>
          <a:prstGeom prst="line">
            <a:avLst/>
          </a:prstGeom>
          <a:ln w="9525">
            <a:solidFill>
              <a:srgbClr val="BFBFBF">
                <a:alpha val="70000"/>
              </a:srgbClr>
            </a:solidFill>
          </a:ln>
        </p:spPr>
        <p:style>
          <a:lnRef idx="2">
            <a:schemeClr val="accent1"/>
          </a:lnRef>
          <a:fillRef idx="0">
            <a:schemeClr val="accent1"/>
          </a:fillRef>
          <a:effectRef idx="1">
            <a:schemeClr val="accent1"/>
          </a:effectRef>
          <a:fontRef idx="minor">
            <a:schemeClr val="tx1"/>
          </a:fontRef>
        </p:style>
      </p:cxnSp>
      <p:cxnSp>
        <p:nvCxnSpPr>
          <p:cNvPr id="27" name="Straight Connector 26"/>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721600" y="3721395"/>
            <a:ext cx="4345560" cy="3136604"/>
          </a:xfrm>
          <a:prstGeom prst="line">
            <a:avLst/>
          </a:prstGeom>
          <a:ln w="9525">
            <a:solidFill>
              <a:srgbClr val="BFBFBF">
                <a:alpha val="69804"/>
              </a:srgbClr>
            </a:solidFill>
          </a:ln>
        </p:spPr>
        <p:style>
          <a:lnRef idx="2">
            <a:schemeClr val="accent1"/>
          </a:lnRef>
          <a:fillRef idx="0">
            <a:schemeClr val="accent1"/>
          </a:fillRef>
          <a:effectRef idx="1">
            <a:schemeClr val="accent1"/>
          </a:effectRef>
          <a:fontRef idx="minor">
            <a:schemeClr val="tx1"/>
          </a:fontRef>
        </p:style>
      </p:cxnSp>
      <p:sp>
        <p:nvSpPr>
          <p:cNvPr id="29" name="Rectangle 23"/>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25"/>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Isosceles Triangle 32"/>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5" name="Rectangle 27"/>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7" name="Rectangle 28"/>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9" name="Rectangle 29"/>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41" name="Isosceles Triangle 40"/>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829658" y="1253067"/>
            <a:ext cx="3371742" cy="4351866"/>
          </a:xfrm>
        </p:spPr>
        <p:txBody>
          <a:bodyPr vert="horz" lIns="91440" tIns="45720" rIns="91440" bIns="45720" rtlCol="0" anchor="ctr">
            <a:normAutofit/>
          </a:bodyPr>
          <a:lstStyle/>
          <a:p>
            <a:r>
              <a:rPr lang="en-US" sz="3600">
                <a:solidFill>
                  <a:schemeClr val="bg1"/>
                </a:solidFill>
              </a:rPr>
              <a:t>Thank You</a:t>
            </a:r>
          </a:p>
        </p:txBody>
      </p:sp>
      <p:sp>
        <p:nvSpPr>
          <p:cNvPr id="3" name="Content Placeholder 2"/>
          <p:cNvSpPr>
            <a:spLocks noGrp="1"/>
          </p:cNvSpPr>
          <p:nvPr>
            <p:ph type="body" idx="1"/>
          </p:nvPr>
        </p:nvSpPr>
        <p:spPr>
          <a:xfrm>
            <a:off x="677334" y="1253067"/>
            <a:ext cx="6155266" cy="4351866"/>
          </a:xfrm>
        </p:spPr>
        <p:txBody>
          <a:bodyPr vert="horz" lIns="91440" tIns="45720" rIns="91440" bIns="45720" rtlCol="0" anchor="ctr">
            <a:normAutofit/>
          </a:bodyPr>
          <a:lstStyle/>
          <a:p>
            <a:pPr>
              <a:buFont typeface="Wingdings 3" charset="2"/>
              <a:buChar char=""/>
            </a:pPr>
            <a:r>
              <a:rPr lang="en-US" dirty="0"/>
              <a:t>Code &amp; Presentation on GitHub:</a:t>
            </a:r>
            <a:endParaRPr lang="en-US"/>
          </a:p>
          <a:p>
            <a:pPr lvl="1">
              <a:buFont typeface="Wingdings 3" charset="2"/>
              <a:buChar char=""/>
            </a:pPr>
            <a:r>
              <a:rPr lang="en-US">
                <a:solidFill>
                  <a:schemeClr val="tx1">
                    <a:lumMod val="75000"/>
                    <a:lumOff val="25000"/>
                  </a:schemeClr>
                </a:solidFill>
                <a:hlinkClick r:id="rId2"/>
              </a:rPr>
              <a:t>https://github.com/linster</a:t>
            </a:r>
            <a:r>
              <a:rPr lang="en-US">
                <a:solidFill>
                  <a:schemeClr val="tx1">
                    <a:lumMod val="75000"/>
                    <a:lumOff val="25000"/>
                  </a:schemeClr>
                </a:solidFill>
              </a:rPr>
              <a:t> </a:t>
            </a:r>
          </a:p>
        </p:txBody>
      </p:sp>
    </p:spTree>
    <p:extLst>
      <p:ext uri="{BB962C8B-B14F-4D97-AF65-F5344CB8AC3E}">
        <p14:creationId xmlns:p14="http://schemas.microsoft.com/office/powerpoint/2010/main" val="24701002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Android Tech Stack: View from Afar</a:t>
            </a:r>
          </a:p>
        </p:txBody>
      </p:sp>
      <p:sp>
        <p:nvSpPr>
          <p:cNvPr id="3" name="Content Placeholder 2"/>
          <p:cNvSpPr>
            <a:spLocks noGrp="1"/>
          </p:cNvSpPr>
          <p:nvPr>
            <p:ph sz="half" idx="1"/>
          </p:nvPr>
        </p:nvSpPr>
        <p:spPr/>
        <p:txBody>
          <a:bodyPr/>
          <a:lstStyle/>
          <a:p>
            <a:r>
              <a:rPr lang="en-US" dirty="0"/>
              <a:t>Linux-based, but with many special parts.</a:t>
            </a:r>
          </a:p>
          <a:p>
            <a:r>
              <a:rPr lang="en-US" dirty="0"/>
              <a:t>Designed to isolate the developer and user from low-level operating system constructs and provide a unified user experience.</a:t>
            </a:r>
          </a:p>
        </p:txBody>
      </p:sp>
      <p:pic>
        <p:nvPicPr>
          <p:cNvPr id="2050" name="Picture 2" descr="https://source.android.com/devices/images/ape_fwk_all.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44095" y="1321505"/>
            <a:ext cx="3529907" cy="537511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756457" y="6450398"/>
            <a:ext cx="4680067" cy="246221"/>
          </a:xfrm>
          <a:prstGeom prst="rect">
            <a:avLst/>
          </a:prstGeom>
          <a:noFill/>
        </p:spPr>
        <p:txBody>
          <a:bodyPr wrap="square" rtlCol="0">
            <a:spAutoFit/>
          </a:bodyPr>
          <a:lstStyle/>
          <a:p>
            <a:r>
              <a:rPr lang="en-US" sz="1000" dirty="0"/>
              <a:t>Screenshots, GNU Palmtop Environment https://en.wikipedia.org/wiki/GPE</a:t>
            </a:r>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54977" y="4214553"/>
            <a:ext cx="1542748" cy="2056997"/>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72093" y="4214554"/>
            <a:ext cx="1542748" cy="2056997"/>
          </a:xfrm>
          <a:prstGeom prst="rect">
            <a:avLst/>
          </a:prstGeom>
        </p:spPr>
      </p:pic>
    </p:spTree>
    <p:extLst>
      <p:ext uri="{BB962C8B-B14F-4D97-AF65-F5344CB8AC3E}">
        <p14:creationId xmlns:p14="http://schemas.microsoft.com/office/powerpoint/2010/main" val="37838392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Android Tech Stack: Debugging</a:t>
            </a:r>
          </a:p>
        </p:txBody>
      </p:sp>
      <p:sp>
        <p:nvSpPr>
          <p:cNvPr id="3" name="Content Placeholder 2"/>
          <p:cNvSpPr>
            <a:spLocks noGrp="1"/>
          </p:cNvSpPr>
          <p:nvPr>
            <p:ph sz="half" idx="1"/>
          </p:nvPr>
        </p:nvSpPr>
        <p:spPr/>
        <p:txBody>
          <a:bodyPr/>
          <a:lstStyle/>
          <a:p>
            <a:r>
              <a:rPr lang="en-US" dirty="0"/>
              <a:t>Debugging software on a phone has challenges:</a:t>
            </a:r>
          </a:p>
          <a:p>
            <a:pPr lvl="1"/>
            <a:r>
              <a:rPr lang="en-US" dirty="0"/>
              <a:t>Installing app onto phone</a:t>
            </a:r>
          </a:p>
          <a:p>
            <a:pPr lvl="1"/>
            <a:r>
              <a:rPr lang="en-US" dirty="0"/>
              <a:t>Logging output needs to go somewhere</a:t>
            </a:r>
          </a:p>
          <a:p>
            <a:pPr lvl="1"/>
            <a:r>
              <a:rPr lang="en-US" dirty="0"/>
              <a:t>Push/Pull files from phone</a:t>
            </a:r>
          </a:p>
          <a:p>
            <a:pPr lvl="1"/>
            <a:r>
              <a:rPr lang="en-US" dirty="0"/>
              <a:t>Code Breakpoints</a:t>
            </a:r>
          </a:p>
          <a:p>
            <a:r>
              <a:rPr lang="en-US" dirty="0"/>
              <a:t>Android has a solution: ADB, the </a:t>
            </a:r>
            <a:r>
              <a:rPr lang="en-US" i="1" dirty="0"/>
              <a:t>Android Debug Bridge</a:t>
            </a:r>
            <a:r>
              <a:rPr lang="en-US" dirty="0"/>
              <a:t>. </a:t>
            </a:r>
          </a:p>
        </p:txBody>
      </p:sp>
      <p:grpSp>
        <p:nvGrpSpPr>
          <p:cNvPr id="11" name="Group 10"/>
          <p:cNvGrpSpPr/>
          <p:nvPr/>
        </p:nvGrpSpPr>
        <p:grpSpPr>
          <a:xfrm>
            <a:off x="5823452" y="1270000"/>
            <a:ext cx="2210415" cy="2358409"/>
            <a:chOff x="5141576" y="1396538"/>
            <a:chExt cx="3033222" cy="3033222"/>
          </a:xfrm>
        </p:grpSpPr>
        <p:pic>
          <p:nvPicPr>
            <p:cNvPr id="6" name="Graphic 5" descr="Smart Phone"/>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141576" y="1396538"/>
              <a:ext cx="3033222" cy="3033222"/>
            </a:xfrm>
            <a:prstGeom prst="rect">
              <a:avLst/>
            </a:prstGeom>
          </p:spPr>
        </p:pic>
        <p:sp>
          <p:nvSpPr>
            <p:cNvPr id="10" name="Rectangle 9"/>
            <p:cNvSpPr/>
            <p:nvPr/>
          </p:nvSpPr>
          <p:spPr>
            <a:xfrm>
              <a:off x="6232968" y="2603221"/>
              <a:ext cx="850438" cy="6198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ADB Daemon</a:t>
              </a:r>
            </a:p>
          </p:txBody>
        </p:sp>
      </p:grpSp>
      <p:grpSp>
        <p:nvGrpSpPr>
          <p:cNvPr id="16" name="Group 15"/>
          <p:cNvGrpSpPr/>
          <p:nvPr/>
        </p:nvGrpSpPr>
        <p:grpSpPr>
          <a:xfrm>
            <a:off x="4699000" y="3184139"/>
            <a:ext cx="4459317" cy="4459317"/>
            <a:chOff x="4583930" y="3184139"/>
            <a:chExt cx="4459317" cy="4459317"/>
          </a:xfrm>
        </p:grpSpPr>
        <p:pic>
          <p:nvPicPr>
            <p:cNvPr id="8" name="Graphic 7" descr="Laptop"/>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583930" y="3184139"/>
              <a:ext cx="4459317" cy="4459317"/>
            </a:xfrm>
            <a:prstGeom prst="rect">
              <a:avLst/>
            </a:prstGeom>
          </p:spPr>
        </p:pic>
        <p:sp>
          <p:nvSpPr>
            <p:cNvPr id="9" name="Rectangle 8"/>
            <p:cNvSpPr/>
            <p:nvPr/>
          </p:nvSpPr>
          <p:spPr>
            <a:xfrm>
              <a:off x="6900489" y="5049425"/>
              <a:ext cx="1133378" cy="8609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ADB Client</a:t>
              </a:r>
            </a:p>
            <a:p>
              <a:pPr algn="ctr"/>
              <a:r>
                <a:rPr lang="en-US" sz="900" dirty="0"/>
                <a:t>(Command Line)</a:t>
              </a:r>
            </a:p>
          </p:txBody>
        </p:sp>
        <p:sp>
          <p:nvSpPr>
            <p:cNvPr id="12" name="Rectangle 11"/>
            <p:cNvSpPr/>
            <p:nvPr/>
          </p:nvSpPr>
          <p:spPr>
            <a:xfrm>
              <a:off x="5596295" y="5049425"/>
              <a:ext cx="1133378" cy="8609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ADB Client</a:t>
              </a:r>
            </a:p>
            <a:p>
              <a:pPr algn="ctr"/>
              <a:r>
                <a:rPr lang="en-US" sz="900" dirty="0"/>
                <a:t>(Android Studio)</a:t>
              </a:r>
            </a:p>
          </p:txBody>
        </p:sp>
        <p:sp>
          <p:nvSpPr>
            <p:cNvPr id="14" name="Rectangle 13"/>
            <p:cNvSpPr/>
            <p:nvPr/>
          </p:nvSpPr>
          <p:spPr>
            <a:xfrm>
              <a:off x="5596295" y="4555467"/>
              <a:ext cx="2437572" cy="337030"/>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ADB Server</a:t>
              </a:r>
            </a:p>
          </p:txBody>
        </p:sp>
      </p:grpSp>
      <p:cxnSp>
        <p:nvCxnSpPr>
          <p:cNvPr id="18" name="Straight Arrow Connector 17"/>
          <p:cNvCxnSpPr>
            <a:cxnSpLocks/>
            <a:endCxn id="10" idx="2"/>
          </p:cNvCxnSpPr>
          <p:nvPr/>
        </p:nvCxnSpPr>
        <p:spPr>
          <a:xfrm flipV="1">
            <a:off x="6928658" y="2690181"/>
            <a:ext cx="2" cy="1865286"/>
          </a:xfrm>
          <a:prstGeom prst="straightConnector1">
            <a:avLst/>
          </a:prstGeom>
          <a:ln w="76200">
            <a:headEnd type="triangle"/>
            <a:tailEnd type="triangle"/>
          </a:ln>
        </p:spPr>
        <p:style>
          <a:lnRef idx="3">
            <a:schemeClr val="accent3"/>
          </a:lnRef>
          <a:fillRef idx="0">
            <a:schemeClr val="accent3"/>
          </a:fillRef>
          <a:effectRef idx="2">
            <a:schemeClr val="accent3"/>
          </a:effectRef>
          <a:fontRef idx="minor">
            <a:schemeClr val="tx1"/>
          </a:fontRef>
        </p:style>
      </p:cxnSp>
      <p:cxnSp>
        <p:nvCxnSpPr>
          <p:cNvPr id="20" name="Straight Arrow Connector 19"/>
          <p:cNvCxnSpPr>
            <a:cxnSpLocks/>
            <a:endCxn id="14" idx="2"/>
          </p:cNvCxnSpPr>
          <p:nvPr/>
        </p:nvCxnSpPr>
        <p:spPr>
          <a:xfrm flipH="1" flipV="1">
            <a:off x="6930151" y="4892497"/>
            <a:ext cx="638702" cy="141122"/>
          </a:xfrm>
          <a:prstGeom prst="straightConnector1">
            <a:avLst/>
          </a:prstGeom>
          <a:ln w="76200">
            <a:headEnd type="triangle"/>
            <a:tailEnd type="triangle"/>
          </a:ln>
        </p:spPr>
        <p:style>
          <a:lnRef idx="3">
            <a:schemeClr val="accent3"/>
          </a:lnRef>
          <a:fillRef idx="0">
            <a:schemeClr val="accent3"/>
          </a:fillRef>
          <a:effectRef idx="2">
            <a:schemeClr val="accent3"/>
          </a:effectRef>
          <a:fontRef idx="minor">
            <a:schemeClr val="tx1"/>
          </a:fontRef>
        </p:style>
      </p:cxnSp>
      <p:cxnSp>
        <p:nvCxnSpPr>
          <p:cNvPr id="22" name="Straight Arrow Connector 21"/>
          <p:cNvCxnSpPr>
            <a:cxnSpLocks/>
            <a:stCxn id="14" idx="2"/>
          </p:cNvCxnSpPr>
          <p:nvPr/>
        </p:nvCxnSpPr>
        <p:spPr>
          <a:xfrm flipH="1">
            <a:off x="6278055" y="4892497"/>
            <a:ext cx="652096" cy="141122"/>
          </a:xfrm>
          <a:prstGeom prst="straightConnector1">
            <a:avLst/>
          </a:prstGeom>
          <a:ln w="76200">
            <a:headEnd type="triangle"/>
            <a:tailEnd type="triangle"/>
          </a:ln>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20525149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Debugging: Developer Mode</a:t>
            </a:r>
          </a:p>
        </p:txBody>
      </p:sp>
      <p:sp>
        <p:nvSpPr>
          <p:cNvPr id="3" name="Content Placeholder 2"/>
          <p:cNvSpPr>
            <a:spLocks noGrp="1"/>
          </p:cNvSpPr>
          <p:nvPr>
            <p:ph sz="half" idx="1"/>
          </p:nvPr>
        </p:nvSpPr>
        <p:spPr/>
        <p:txBody>
          <a:bodyPr>
            <a:normAutofit lnSpcReduction="10000"/>
          </a:bodyPr>
          <a:lstStyle/>
          <a:p>
            <a:r>
              <a:rPr lang="en-US" dirty="0"/>
              <a:t>These days, the Android Emulator simulates phones well-enough for most development.</a:t>
            </a:r>
          </a:p>
          <a:p>
            <a:r>
              <a:rPr lang="en-US" dirty="0"/>
              <a:t>However, there are times when you want to debug your app on a real device:</a:t>
            </a:r>
          </a:p>
          <a:p>
            <a:pPr lvl="1"/>
            <a:r>
              <a:rPr lang="en-US" dirty="0"/>
              <a:t>Interfacing with Bluetooth</a:t>
            </a:r>
          </a:p>
          <a:p>
            <a:pPr lvl="1"/>
            <a:r>
              <a:rPr lang="en-US" dirty="0"/>
              <a:t>Device-specific quirks</a:t>
            </a:r>
          </a:p>
          <a:p>
            <a:pPr lvl="1"/>
            <a:r>
              <a:rPr lang="en-US" dirty="0"/>
              <a:t>Inter-op with other apps that interface with hardware</a:t>
            </a:r>
          </a:p>
          <a:p>
            <a:r>
              <a:rPr lang="en-US" dirty="0"/>
              <a:t>To enable debugging on your phone, you need to enable “Developer Mode”</a:t>
            </a:r>
          </a:p>
        </p:txBody>
      </p:sp>
      <p:sp>
        <p:nvSpPr>
          <p:cNvPr id="4" name="Content Placeholder 3"/>
          <p:cNvSpPr>
            <a:spLocks noGrp="1"/>
          </p:cNvSpPr>
          <p:nvPr>
            <p:ph sz="half" idx="2"/>
          </p:nvPr>
        </p:nvSpPr>
        <p:spPr>
          <a:xfrm>
            <a:off x="5089968" y="5209306"/>
            <a:ext cx="4184034" cy="1014153"/>
          </a:xfrm>
        </p:spPr>
        <p:txBody>
          <a:bodyPr>
            <a:normAutofit lnSpcReduction="10000"/>
          </a:bodyPr>
          <a:lstStyle/>
          <a:p>
            <a:r>
              <a:rPr lang="en-US" dirty="0"/>
              <a:t>Go to </a:t>
            </a:r>
            <a:r>
              <a:rPr lang="en-US" i="1" dirty="0"/>
              <a:t>Settings -&gt; About Device.</a:t>
            </a:r>
          </a:p>
          <a:p>
            <a:r>
              <a:rPr lang="en-US" dirty="0"/>
              <a:t>Tap on the </a:t>
            </a:r>
            <a:r>
              <a:rPr lang="en-US" i="1" dirty="0"/>
              <a:t>Build Number</a:t>
            </a:r>
            <a:r>
              <a:rPr lang="en-US" dirty="0"/>
              <a:t> list item 10 times.</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61194" y="1930398"/>
            <a:ext cx="1589554" cy="2825873"/>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31486" y="1930399"/>
            <a:ext cx="1589554" cy="2825873"/>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01523" y="1930400"/>
            <a:ext cx="1589809" cy="2826327"/>
          </a:xfrm>
          <a:prstGeom prst="rect">
            <a:avLst/>
          </a:prstGeom>
        </p:spPr>
      </p:pic>
    </p:spTree>
    <p:extLst>
      <p:ext uri="{BB962C8B-B14F-4D97-AF65-F5344CB8AC3E}">
        <p14:creationId xmlns:p14="http://schemas.microsoft.com/office/powerpoint/2010/main" val="10623207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4412636" cy="1320800"/>
          </a:xfrm>
        </p:spPr>
        <p:txBody>
          <a:bodyPr/>
          <a:lstStyle/>
          <a:p>
            <a:r>
              <a:rPr lang="en-US" dirty="0"/>
              <a:t>Android Tech Stack: Testing</a:t>
            </a:r>
          </a:p>
        </p:txBody>
      </p:sp>
      <p:sp>
        <p:nvSpPr>
          <p:cNvPr id="3" name="Content Placeholder 2"/>
          <p:cNvSpPr>
            <a:spLocks noGrp="1"/>
          </p:cNvSpPr>
          <p:nvPr>
            <p:ph sz="half" idx="1"/>
          </p:nvPr>
        </p:nvSpPr>
        <p:spPr/>
        <p:txBody>
          <a:bodyPr>
            <a:normAutofit/>
          </a:bodyPr>
          <a:lstStyle/>
          <a:p>
            <a:r>
              <a:rPr lang="en-US" dirty="0"/>
              <a:t>Android apps can be tested with many testing techniques:</a:t>
            </a:r>
          </a:p>
          <a:p>
            <a:pPr lvl="1"/>
            <a:r>
              <a:rPr lang="en-US" dirty="0"/>
              <a:t>Unit Testing (Junit / </a:t>
            </a:r>
            <a:r>
              <a:rPr lang="en-US" dirty="0" err="1"/>
              <a:t>Robolectric</a:t>
            </a:r>
            <a:r>
              <a:rPr lang="en-US" dirty="0"/>
              <a:t>)</a:t>
            </a:r>
          </a:p>
          <a:p>
            <a:pPr lvl="1"/>
            <a:r>
              <a:rPr lang="en-US" dirty="0"/>
              <a:t>User Interface Testing (Espresso)</a:t>
            </a:r>
          </a:p>
          <a:p>
            <a:pPr lvl="1"/>
            <a:r>
              <a:rPr lang="en-US" dirty="0"/>
              <a:t>Integration Testing</a:t>
            </a:r>
          </a:p>
          <a:p>
            <a:r>
              <a:rPr lang="en-US" b="1" dirty="0"/>
              <a:t>Instrumented Tests</a:t>
            </a:r>
            <a:r>
              <a:rPr lang="en-US" dirty="0"/>
              <a:t> </a:t>
            </a:r>
          </a:p>
          <a:p>
            <a:pPr lvl="1"/>
            <a:r>
              <a:rPr lang="en-US" dirty="0"/>
              <a:t>Tests run against your code on a device (real or emulated)</a:t>
            </a:r>
          </a:p>
          <a:p>
            <a:r>
              <a:rPr lang="en-US" b="1" dirty="0"/>
              <a:t>Local Tests</a:t>
            </a:r>
          </a:p>
          <a:p>
            <a:pPr lvl="1"/>
            <a:r>
              <a:rPr lang="en-US" dirty="0"/>
              <a:t>Tests run against your code on the development machine’s JVM</a:t>
            </a:r>
          </a:p>
        </p:txBody>
      </p:sp>
      <p:sp>
        <p:nvSpPr>
          <p:cNvPr id="8" name="Content Placeholder 7"/>
          <p:cNvSpPr>
            <a:spLocks noGrp="1"/>
          </p:cNvSpPr>
          <p:nvPr>
            <p:ph sz="half" idx="2"/>
          </p:nvPr>
        </p:nvSpPr>
        <p:spPr/>
        <p:txBody>
          <a:bodyPr/>
          <a:lstStyle/>
          <a:p>
            <a:endParaRPr lang="en-US"/>
          </a:p>
        </p:txBody>
      </p:sp>
      <p:sp>
        <p:nvSpPr>
          <p:cNvPr id="5" name="TextBox 4"/>
          <p:cNvSpPr txBox="1"/>
          <p:nvPr/>
        </p:nvSpPr>
        <p:spPr>
          <a:xfrm>
            <a:off x="756457" y="6450398"/>
            <a:ext cx="4680067" cy="246221"/>
          </a:xfrm>
          <a:prstGeom prst="rect">
            <a:avLst/>
          </a:prstGeom>
          <a:noFill/>
        </p:spPr>
        <p:txBody>
          <a:bodyPr wrap="square" rtlCol="0">
            <a:spAutoFit/>
          </a:bodyPr>
          <a:lstStyle/>
          <a:p>
            <a:r>
              <a:rPr lang="en-US" sz="1000" dirty="0"/>
              <a:t>Comic source: http://www.monkeyuser.com/2016/testing-hammering-nails/</a:t>
            </a:r>
          </a:p>
        </p:txBody>
      </p:sp>
      <p:pic>
        <p:nvPicPr>
          <p:cNvPr id="4100" name="Picture 4" descr="Testing: Hammering Nail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35535" y="286170"/>
            <a:ext cx="3000894" cy="64019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64723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solidFill>
            <a:schemeClr val="bg2"/>
          </a:solidFill>
          <a:ln>
            <a:noFill/>
          </a:ln>
          <a:effectLst/>
        </p:spPr>
      </p:sp>
      <p:grpSp>
        <p:nvGrpSpPr>
          <p:cNvPr id="9" name="Group 8"/>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0" name="Straight Connector 9"/>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21" name="Rectangle 20"/>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Connector 22"/>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48300" y="0"/>
            <a:ext cx="1219200" cy="6858000"/>
          </a:xfrm>
          <a:prstGeom prst="line">
            <a:avLst/>
          </a:prstGeom>
          <a:ln w="9525">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7175" y="3681413"/>
            <a:ext cx="4763558" cy="3176587"/>
          </a:xfrm>
          <a:prstGeom prst="line">
            <a:avLst/>
          </a:prstGeom>
          <a:ln w="9525">
            <a:solidFill>
              <a:schemeClr val="tx1">
                <a:lumMod val="50000"/>
                <a:lumOff val="50000"/>
                <a:alpha val="80000"/>
              </a:schemeClr>
            </a:solidFill>
          </a:ln>
        </p:spPr>
        <p:style>
          <a:lnRef idx="2">
            <a:schemeClr val="accent1"/>
          </a:lnRef>
          <a:fillRef idx="0">
            <a:schemeClr val="accent1"/>
          </a:fillRef>
          <a:effectRef idx="1">
            <a:schemeClr val="accent1"/>
          </a:effectRef>
          <a:fontRef idx="minor">
            <a:schemeClr val="tx1"/>
          </a:fontRef>
        </p:style>
      </p:cxnSp>
      <p:sp>
        <p:nvSpPr>
          <p:cNvPr id="27" name="Rectangle 23"/>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58764"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5"/>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80730"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9621"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Rectangle 27"/>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11788"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5" name="Isosceles Triangle 34"/>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48954"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7" name="Freeform: Shape 36"/>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16287" y="-8467"/>
            <a:ext cx="9175713" cy="6866467"/>
          </a:xfrm>
          <a:custGeom>
            <a:avLst/>
            <a:gdLst>
              <a:gd name="connsiteX0" fmla="*/ 0 w 9175713"/>
              <a:gd name="connsiteY0" fmla="*/ 0 h 6866467"/>
              <a:gd name="connsiteX1" fmla="*/ 1249825 w 9175713"/>
              <a:gd name="connsiteY1" fmla="*/ 0 h 6866467"/>
              <a:gd name="connsiteX2" fmla="*/ 1249825 w 9175713"/>
              <a:gd name="connsiteY2" fmla="*/ 8467 h 6866467"/>
              <a:gd name="connsiteX3" fmla="*/ 9175713 w 9175713"/>
              <a:gd name="connsiteY3" fmla="*/ 8467 h 6866467"/>
              <a:gd name="connsiteX4" fmla="*/ 9175713 w 9175713"/>
              <a:gd name="connsiteY4" fmla="*/ 6866467 h 6866467"/>
              <a:gd name="connsiteX5" fmla="*/ 1249825 w 9175713"/>
              <a:gd name="connsiteY5" fmla="*/ 6866467 h 6866467"/>
              <a:gd name="connsiteX6" fmla="*/ 1109382 w 9175713"/>
              <a:gd name="connsiteY6" fmla="*/ 6866467 h 686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75713" h="6866467">
                <a:moveTo>
                  <a:pt x="0" y="0"/>
                </a:moveTo>
                <a:lnTo>
                  <a:pt x="1249825" y="0"/>
                </a:lnTo>
                <a:lnTo>
                  <a:pt x="1249825" y="8467"/>
                </a:lnTo>
                <a:lnTo>
                  <a:pt x="9175713" y="8467"/>
                </a:lnTo>
                <a:lnTo>
                  <a:pt x="9175713" y="6866467"/>
                </a:lnTo>
                <a:lnTo>
                  <a:pt x="1249825" y="6866467"/>
                </a:lnTo>
                <a:lnTo>
                  <a:pt x="1109382" y="686646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Isosceles Triangle 38"/>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062562" y="3271487"/>
            <a:ext cx="220660" cy="186439"/>
          </a:xfrm>
          <a:prstGeom prs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419136" y="1020871"/>
            <a:ext cx="6960759" cy="2849671"/>
          </a:xfrm>
        </p:spPr>
        <p:txBody>
          <a:bodyPr vert="horz" lIns="91440" tIns="45720" rIns="91440" bIns="45720" rtlCol="0" anchor="b">
            <a:normAutofit/>
          </a:bodyPr>
          <a:lstStyle/>
          <a:p>
            <a:r>
              <a:rPr lang="en-US" sz="6000" dirty="0">
                <a:solidFill>
                  <a:srgbClr val="FFFFFF"/>
                </a:solidFill>
              </a:rPr>
              <a:t>Development Tools</a:t>
            </a:r>
          </a:p>
        </p:txBody>
      </p:sp>
      <p:sp>
        <p:nvSpPr>
          <p:cNvPr id="3" name="Text Placeholder 2"/>
          <p:cNvSpPr>
            <a:spLocks noGrp="1"/>
          </p:cNvSpPr>
          <p:nvPr>
            <p:ph type="body" idx="1"/>
          </p:nvPr>
        </p:nvSpPr>
        <p:spPr>
          <a:xfrm>
            <a:off x="4548104" y="3962088"/>
            <a:ext cx="6112077" cy="1186108"/>
          </a:xfrm>
        </p:spPr>
        <p:txBody>
          <a:bodyPr vert="horz" lIns="91440" tIns="45720" rIns="91440" bIns="45720" rtlCol="0" anchor="t">
            <a:normAutofit/>
          </a:bodyPr>
          <a:lstStyle/>
          <a:p>
            <a:endParaRPr lang="en-US" sz="1800">
              <a:solidFill>
                <a:srgbClr val="FFFFFF">
                  <a:alpha val="70000"/>
                </a:srgbClr>
              </a:solidFill>
            </a:endParaRPr>
          </a:p>
        </p:txBody>
      </p:sp>
    </p:spTree>
    <p:extLst>
      <p:ext uri="{BB962C8B-B14F-4D97-AF65-F5344CB8AC3E}">
        <p14:creationId xmlns:p14="http://schemas.microsoft.com/office/powerpoint/2010/main" val="1687626688"/>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2872</TotalTime>
  <Words>3880</Words>
  <Application>Microsoft Office PowerPoint</Application>
  <PresentationFormat>Widescreen</PresentationFormat>
  <Paragraphs>691</Paragraphs>
  <Slides>43</Slides>
  <Notes>32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43</vt:i4>
      </vt:variant>
    </vt:vector>
  </HeadingPairs>
  <TitlesOfParts>
    <vt:vector size="50" baseType="lpstr">
      <vt:lpstr>Arial</vt:lpstr>
      <vt:lpstr>Calibri</vt:lpstr>
      <vt:lpstr>Courier New</vt:lpstr>
      <vt:lpstr>Trebuchet MS</vt:lpstr>
      <vt:lpstr>Wingdings</vt:lpstr>
      <vt:lpstr>Wingdings 3</vt:lpstr>
      <vt:lpstr>Facet</vt:lpstr>
      <vt:lpstr>Introduction to Android App Development</vt:lpstr>
      <vt:lpstr>Workshop Overview</vt:lpstr>
      <vt:lpstr>About Me</vt:lpstr>
      <vt:lpstr>Preview</vt:lpstr>
      <vt:lpstr>Android Tech Stack: View from Afar</vt:lpstr>
      <vt:lpstr>Android Tech Stack: Debugging</vt:lpstr>
      <vt:lpstr>Debugging: Developer Mode</vt:lpstr>
      <vt:lpstr>Android Tech Stack: Testing</vt:lpstr>
      <vt:lpstr>Development Tools</vt:lpstr>
      <vt:lpstr>Android Development Tools</vt:lpstr>
      <vt:lpstr>Android Studio Setup: Overview</vt:lpstr>
      <vt:lpstr>Android Studio Components: Versions</vt:lpstr>
      <vt:lpstr>Android Studio Components: SDK Manager</vt:lpstr>
      <vt:lpstr>Android Studio Setup: Emulator</vt:lpstr>
      <vt:lpstr>Android Studio: Running your app</vt:lpstr>
      <vt:lpstr>Android Studio: Debugging</vt:lpstr>
      <vt:lpstr>Android Studio Setup: Adding Libraries to your Project</vt:lpstr>
      <vt:lpstr>Building Blocks</vt:lpstr>
      <vt:lpstr>Activities: Introduction</vt:lpstr>
      <vt:lpstr>Android App Mockups</vt:lpstr>
      <vt:lpstr>Activities: Lifecycle</vt:lpstr>
      <vt:lpstr>Activities: Construction &amp; App Manifest</vt:lpstr>
      <vt:lpstr>Activities: Construction &amp; App Manifest</vt:lpstr>
      <vt:lpstr>Intents</vt:lpstr>
      <vt:lpstr>Activities: Navigation</vt:lpstr>
      <vt:lpstr>Activities: Callback Methods</vt:lpstr>
      <vt:lpstr>UI Components</vt:lpstr>
      <vt:lpstr>UI Components: Layout</vt:lpstr>
      <vt:lpstr>UI Components: Widgets</vt:lpstr>
      <vt:lpstr>UI Components: Layout</vt:lpstr>
      <vt:lpstr>UI Components: Constraint Layout Example</vt:lpstr>
      <vt:lpstr>UI Components: Events</vt:lpstr>
      <vt:lpstr>UI Components: Binding to, Ye Olde way</vt:lpstr>
      <vt:lpstr>UI Components: Binding to, using Butterknife</vt:lpstr>
      <vt:lpstr>List Views, List Items, Adapters</vt:lpstr>
      <vt:lpstr>AsyncTasks &amp; Threading</vt:lpstr>
      <vt:lpstr>Threading &amp; AsyncTasks</vt:lpstr>
      <vt:lpstr>Services</vt:lpstr>
      <vt:lpstr>Service Lifecycle</vt:lpstr>
      <vt:lpstr>What do apps do?</vt:lpstr>
      <vt:lpstr>Kotlin Interlude</vt:lpstr>
      <vt:lpstr>Demo</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Stefan M</dc:creator>
  <cp:lastModifiedBy>Stefan M</cp:lastModifiedBy>
  <cp:revision>39</cp:revision>
  <dcterms:created xsi:type="dcterms:W3CDTF">2017-02-11T20:12:30Z</dcterms:created>
  <dcterms:modified xsi:type="dcterms:W3CDTF">2017-03-23T02:05:24Z</dcterms:modified>
</cp:coreProperties>
</file>